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sldIdLst>
    <p:sldId id="256" r:id="rId2"/>
    <p:sldId id="257" r:id="rId3"/>
    <p:sldId id="433" r:id="rId4"/>
    <p:sldId id="456" r:id="rId5"/>
    <p:sldId id="458" r:id="rId6"/>
    <p:sldId id="485" r:id="rId7"/>
    <p:sldId id="258" r:id="rId8"/>
    <p:sldId id="435" r:id="rId9"/>
    <p:sldId id="436" r:id="rId10"/>
    <p:sldId id="437" r:id="rId11"/>
    <p:sldId id="461" r:id="rId12"/>
    <p:sldId id="462" r:id="rId13"/>
    <p:sldId id="464" r:id="rId14"/>
    <p:sldId id="465" r:id="rId15"/>
    <p:sldId id="466" r:id="rId16"/>
    <p:sldId id="467" r:id="rId17"/>
    <p:sldId id="468" r:id="rId18"/>
    <p:sldId id="469" r:id="rId19"/>
    <p:sldId id="470" r:id="rId20"/>
    <p:sldId id="471" r:id="rId21"/>
    <p:sldId id="474" r:id="rId22"/>
    <p:sldId id="475" r:id="rId23"/>
    <p:sldId id="477" r:id="rId24"/>
    <p:sldId id="478" r:id="rId25"/>
    <p:sldId id="479" r:id="rId26"/>
    <p:sldId id="480" r:id="rId27"/>
    <p:sldId id="482" r:id="rId28"/>
    <p:sldId id="483" r:id="rId29"/>
    <p:sldId id="484" r:id="rId30"/>
    <p:sldId id="270" r:id="rId31"/>
    <p:sldId id="487" r:id="rId32"/>
    <p:sldId id="486" r:id="rId33"/>
    <p:sldId id="269" r:id="rId34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61"/>
    <p:restoredTop sz="94664"/>
  </p:normalViewPr>
  <p:slideViewPr>
    <p:cSldViewPr snapToGrid="0" snapToObjects="1">
      <p:cViewPr>
        <p:scale>
          <a:sx n="90" d="100"/>
          <a:sy n="90" d="100"/>
        </p:scale>
        <p:origin x="-178" y="-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655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98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473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ítulo y 4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sz="quarter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609600" y="1600201"/>
            <a:ext cx="5384800" cy="21891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91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609600" y="3941763"/>
            <a:ext cx="5384800" cy="218916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7600" y="3941763"/>
            <a:ext cx="5384800" cy="218916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1BE44344-9E1E-4B6D-8A8D-A08F32021AD6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6375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91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6197600" y="3941763"/>
            <a:ext cx="5384800" cy="218916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5C23C4CB-7EA8-4819-A716-DD24AD92CB7E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8855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ítulo, 1 obje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91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6197600" y="3941763"/>
            <a:ext cx="5384800" cy="218916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F8AB4B69-966D-4D78-8423-D165A9274345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7961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1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779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376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81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35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0348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42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718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6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quezadaspablo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18.w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20.wmf"/><Relationship Id="rId7" Type="http://schemas.openxmlformats.org/officeDocument/2006/relationships/image" Target="../media/image15.w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Relationship Id="rId9" Type="http://schemas.openxmlformats.org/officeDocument/2006/relationships/image" Target="../media/image1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22.wmf"/><Relationship Id="rId7" Type="http://schemas.openxmlformats.org/officeDocument/2006/relationships/image" Target="../media/image17.w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10" Type="http://schemas.openxmlformats.org/officeDocument/2006/relationships/image" Target="../media/image25.wmf"/><Relationship Id="rId4" Type="http://schemas.openxmlformats.org/officeDocument/2006/relationships/image" Target="../media/image14.wmf"/><Relationship Id="rId9" Type="http://schemas.openxmlformats.org/officeDocument/2006/relationships/image" Target="../media/image2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image" Target="../media/image37.emf"/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12" Type="http://schemas.openxmlformats.org/officeDocument/2006/relationships/image" Target="../media/image36.w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wmf"/><Relationship Id="rId11" Type="http://schemas.openxmlformats.org/officeDocument/2006/relationships/image" Target="../media/image35.wmf"/><Relationship Id="rId5" Type="http://schemas.openxmlformats.org/officeDocument/2006/relationships/image" Target="../media/image29.wmf"/><Relationship Id="rId10" Type="http://schemas.openxmlformats.org/officeDocument/2006/relationships/image" Target="../media/image34.wmf"/><Relationship Id="rId4" Type="http://schemas.openxmlformats.org/officeDocument/2006/relationships/image" Target="../media/image28.wmf"/><Relationship Id="rId9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geogra.uah.es/gisweb/1modulosespanyol/IntroduccionSIG/GISModule/GIST_Vector.htm#coord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D53BBECD-ECAF-A74D-B2B2-85DD41E9A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0678" y="3923349"/>
            <a:ext cx="6392813" cy="879614"/>
          </a:xfrm>
        </p:spPr>
        <p:txBody>
          <a:bodyPr>
            <a:normAutofit/>
          </a:bodyPr>
          <a:lstStyle/>
          <a:p>
            <a:pPr algn="ctr"/>
            <a:r>
              <a:rPr lang="es-EC" dirty="0"/>
              <a:t>Pablo Alejandro Quezada Sarmiento</a:t>
            </a:r>
          </a:p>
          <a:p>
            <a:pPr algn="ctr"/>
            <a:endParaRPr lang="es-EC" dirty="0"/>
          </a:p>
          <a:p>
            <a:pPr algn="ctr"/>
            <a:endParaRPr lang="es-EC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04ED8013-0E84-504F-93FC-C644AA00351F}"/>
              </a:ext>
            </a:extLst>
          </p:cNvPr>
          <p:cNvSpPr txBox="1"/>
          <p:nvPr/>
        </p:nvSpPr>
        <p:spPr>
          <a:xfrm>
            <a:off x="4645265" y="4479797"/>
            <a:ext cx="3463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dirty="0">
                <a:hlinkClick r:id="rId2"/>
              </a:rPr>
              <a:t>quezadaspablo@gmail.com</a:t>
            </a:r>
            <a:endParaRPr lang="es-EC" dirty="0"/>
          </a:p>
          <a:p>
            <a:pPr algn="ctr"/>
            <a:r>
              <a:rPr lang="es-EC" dirty="0"/>
              <a:t>@paquesar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2689EBB4-B8A6-4A4D-B726-240AFB0F7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371" y="-324779"/>
            <a:ext cx="8887521" cy="14859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DC7FE7D2-1DF3-A340-9AD5-4BD4D310772A}"/>
              </a:ext>
            </a:extLst>
          </p:cNvPr>
          <p:cNvSpPr txBox="1"/>
          <p:nvPr/>
        </p:nvSpPr>
        <p:spPr>
          <a:xfrm>
            <a:off x="3512634" y="1672683"/>
            <a:ext cx="7069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3200" dirty="0">
                <a:solidFill>
                  <a:srgbClr val="00B050"/>
                </a:solidFill>
              </a:rPr>
              <a:t>FACULTAD DE </a:t>
            </a:r>
            <a:r>
              <a:rPr lang="es-EC" sz="3200" dirty="0" smtClean="0">
                <a:solidFill>
                  <a:srgbClr val="00B050"/>
                </a:solidFill>
              </a:rPr>
              <a:t>ADMINISTRACIÓN DE EMPRESAS</a:t>
            </a:r>
            <a:endParaRPr lang="es-EC" sz="3200" dirty="0">
              <a:solidFill>
                <a:srgbClr val="00B050"/>
              </a:solidFill>
            </a:endParaRPr>
          </a:p>
          <a:p>
            <a:pPr algn="ctr"/>
            <a:r>
              <a:rPr lang="es-EC" sz="3200" dirty="0" smtClean="0">
                <a:solidFill>
                  <a:srgbClr val="00B050"/>
                </a:solidFill>
              </a:rPr>
              <a:t>SISTEMAS DE INFORMACIÓN</a:t>
            </a:r>
            <a:endParaRPr lang="es-EC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291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278448"/>
              </p:ext>
            </p:extLst>
          </p:nvPr>
        </p:nvGraphicFramePr>
        <p:xfrm>
          <a:off x="1560968" y="621632"/>
          <a:ext cx="7988474" cy="1097280"/>
        </p:xfrm>
        <a:graphic>
          <a:graphicData uri="http://schemas.openxmlformats.org/drawingml/2006/table">
            <a:tbl>
              <a:tblPr/>
              <a:tblGrid>
                <a:gridCol w="7988474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C" dirty="0" smtClean="0">
                          <a:solidFill>
                            <a:srgbClr val="00B050"/>
                          </a:solidFill>
                        </a:rPr>
                        <a:t>Punto </a:t>
                      </a:r>
                      <a:r>
                        <a:rPr lang="es-EC" dirty="0"/>
                        <a:t/>
                      </a:r>
                      <a:br>
                        <a:rPr lang="es-EC" dirty="0"/>
                      </a:br>
                      <a:r>
                        <a:rPr lang="es-EC" sz="2400" dirty="0"/>
                        <a:t>Abstracción de un objeto de cero dimensiones representado por un par de coordenadas X,Y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498952"/>
              </p:ext>
            </p:extLst>
          </p:nvPr>
        </p:nvGraphicFramePr>
        <p:xfrm>
          <a:off x="4661266" y="1718912"/>
          <a:ext cx="7122418" cy="2117225"/>
        </p:xfrm>
        <a:graphic>
          <a:graphicData uri="http://schemas.openxmlformats.org/drawingml/2006/table">
            <a:tbl>
              <a:tblPr/>
              <a:tblGrid>
                <a:gridCol w="7122418"/>
              </a:tblGrid>
              <a:tr h="2117225">
                <a:tc>
                  <a:txBody>
                    <a:bodyPr/>
                    <a:lstStyle/>
                    <a:p>
                      <a:pPr algn="l"/>
                      <a:r>
                        <a:rPr lang="es-EC" sz="2000" dirty="0" smtClean="0">
                          <a:solidFill>
                            <a:srgbClr val="00B050"/>
                          </a:solidFill>
                        </a:rPr>
                        <a:t>Línea </a:t>
                      </a:r>
                      <a:r>
                        <a:rPr lang="es-EC" sz="2000" dirty="0"/>
                        <a:t/>
                      </a:r>
                      <a:br>
                        <a:rPr lang="es-EC" sz="2000" dirty="0"/>
                      </a:br>
                      <a:r>
                        <a:rPr lang="es-EC" sz="2000" dirty="0"/>
                        <a:t>Conjunto de pares de coordenadas ordenados que representan la forma de entidades </a:t>
                      </a:r>
                      <a:r>
                        <a:rPr lang="es-EC" sz="2000" dirty="0" smtClean="0"/>
                        <a:t>geográficas</a:t>
                      </a:r>
                      <a:endParaRPr lang="es-EC" sz="1500" dirty="0"/>
                    </a:p>
                  </a:txBody>
                  <a:tcPr marL="74992" marR="74992" marT="37496" marB="374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7 Rectángulo"/>
          <p:cNvSpPr/>
          <p:nvPr/>
        </p:nvSpPr>
        <p:spPr>
          <a:xfrm>
            <a:off x="1560968" y="3435869"/>
            <a:ext cx="69155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dirty="0">
                <a:solidFill>
                  <a:srgbClr val="00B050"/>
                </a:solidFill>
              </a:rPr>
              <a:t> </a:t>
            </a:r>
            <a:r>
              <a:rPr lang="es-EC" dirty="0" smtClean="0">
                <a:solidFill>
                  <a:srgbClr val="00B050"/>
                </a:solidFill>
              </a:rPr>
              <a:t>Arco</a:t>
            </a:r>
            <a:endParaRPr lang="es-EC" dirty="0">
              <a:solidFill>
                <a:srgbClr val="00B050"/>
              </a:solidFill>
            </a:endParaRPr>
          </a:p>
          <a:p>
            <a:r>
              <a:rPr lang="es-EC" dirty="0"/>
              <a:t>Término específico de ARC/INFO que se utiliza como sinónimo de línea. </a:t>
            </a:r>
          </a:p>
        </p:txBody>
      </p:sp>
      <p:sp>
        <p:nvSpPr>
          <p:cNvPr id="9" name="8 Rectángulo"/>
          <p:cNvSpPr/>
          <p:nvPr/>
        </p:nvSpPr>
        <p:spPr>
          <a:xfrm>
            <a:off x="4725894" y="4289136"/>
            <a:ext cx="66959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dirty="0">
                <a:solidFill>
                  <a:srgbClr val="00B050"/>
                </a:solidFill>
              </a:rPr>
              <a:t>P</a:t>
            </a:r>
            <a:r>
              <a:rPr lang="es-EC" dirty="0" smtClean="0">
                <a:solidFill>
                  <a:srgbClr val="00B050"/>
                </a:solidFill>
              </a:rPr>
              <a:t>olígono</a:t>
            </a:r>
            <a:r>
              <a:rPr lang="es-EC" dirty="0" smtClean="0"/>
              <a:t> </a:t>
            </a:r>
            <a:r>
              <a:rPr lang="es-EC" dirty="0"/>
              <a:t/>
            </a:r>
            <a:br>
              <a:rPr lang="es-EC" dirty="0"/>
            </a:br>
            <a:r>
              <a:rPr lang="es-EC" dirty="0"/>
              <a:t>S</a:t>
            </a:r>
            <a:r>
              <a:rPr lang="es-EC" dirty="0" smtClean="0"/>
              <a:t>e define por las líneas que forman su contorno y por un punto </a:t>
            </a:r>
            <a:r>
              <a:rPr lang="es-EC" dirty="0"/>
              <a:t>interno que lo identifica. </a:t>
            </a:r>
            <a:endParaRPr lang="es-EC" dirty="0" smtClean="0"/>
          </a:p>
          <a:p>
            <a:endParaRPr lang="es-EC" dirty="0"/>
          </a:p>
          <a:p>
            <a:r>
              <a:rPr lang="es-EC" dirty="0"/>
              <a:t>A</a:t>
            </a:r>
            <a:r>
              <a:rPr lang="es-EC" dirty="0" smtClean="0"/>
              <a:t>tributos </a:t>
            </a:r>
            <a:r>
              <a:rPr lang="es-EC" dirty="0"/>
              <a:t>que describen al elemento geográfico que representan.</a:t>
            </a:r>
          </a:p>
        </p:txBody>
      </p:sp>
    </p:spTree>
    <p:extLst>
      <p:ext uri="{BB962C8B-B14F-4D97-AF65-F5344CB8AC3E}">
        <p14:creationId xmlns:p14="http://schemas.microsoft.com/office/powerpoint/2010/main" val="3999941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7814"/>
            <a:ext cx="12192000" cy="1139825"/>
          </a:xfrm>
        </p:spPr>
        <p:txBody>
          <a:bodyPr/>
          <a:lstStyle/>
          <a:p>
            <a:r>
              <a:rPr lang="es-ES_tradnl" dirty="0">
                <a:solidFill>
                  <a:srgbClr val="00B050"/>
                </a:solidFill>
              </a:rPr>
              <a:t>Tipos de Estructuras Vectoriales (I)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4417" y="1412877"/>
            <a:ext cx="10972800" cy="4683124"/>
          </a:xfrm>
        </p:spPr>
        <p:txBody>
          <a:bodyPr>
            <a:normAutofit/>
          </a:bodyPr>
          <a:lstStyle/>
          <a:p>
            <a:r>
              <a:rPr lang="es-ES_tradnl" sz="2800" dirty="0"/>
              <a:t>Estructuras simples.</a:t>
            </a:r>
          </a:p>
          <a:p>
            <a:pPr lvl="1"/>
            <a:r>
              <a:rPr lang="es-ES_tradnl" sz="2400" dirty="0"/>
              <a:t>Ficheros </a:t>
            </a:r>
            <a:r>
              <a:rPr lang="es-ES_tradnl" sz="2400" dirty="0" smtClean="0"/>
              <a:t>ASCII.</a:t>
            </a:r>
            <a:endParaRPr lang="es-ES_tradnl" sz="2400" dirty="0"/>
          </a:p>
          <a:p>
            <a:pPr lvl="1"/>
            <a:r>
              <a:rPr lang="es-ES_tradnl" sz="2400" dirty="0"/>
              <a:t>Estructuras de tipo “Espagueti” o lista de coordenadas.</a:t>
            </a:r>
          </a:p>
          <a:p>
            <a:r>
              <a:rPr lang="es-ES_tradnl" sz="2800" dirty="0"/>
              <a:t>Estructuras Topológicas</a:t>
            </a:r>
          </a:p>
          <a:p>
            <a:pPr lvl="1"/>
            <a:r>
              <a:rPr lang="es-ES_tradnl" sz="2400" dirty="0"/>
              <a:t>Estructuras topológicas parciales</a:t>
            </a:r>
          </a:p>
          <a:p>
            <a:pPr lvl="2"/>
            <a:r>
              <a:rPr lang="es-ES_tradnl" sz="2000" dirty="0"/>
              <a:t>Cadena-nodo o Diccionario de Vértices.</a:t>
            </a:r>
          </a:p>
          <a:p>
            <a:pPr lvl="2"/>
            <a:r>
              <a:rPr lang="es-ES_tradnl" sz="2000" dirty="0" err="1"/>
              <a:t>Pseudotopologías</a:t>
            </a:r>
            <a:endParaRPr lang="es-ES_tradnl" sz="2000" dirty="0"/>
          </a:p>
          <a:p>
            <a:pPr lvl="1"/>
            <a:r>
              <a:rPr lang="es-ES_tradnl" sz="2400" dirty="0"/>
              <a:t>Estructuras con topología completa</a:t>
            </a:r>
          </a:p>
          <a:p>
            <a:pPr lvl="2"/>
            <a:r>
              <a:rPr lang="es-ES_tradnl" sz="2000" dirty="0"/>
              <a:t>Organización Arco-nodo.</a:t>
            </a:r>
            <a:endParaRPr lang="es-ES" sz="2000" dirty="0"/>
          </a:p>
        </p:txBody>
      </p:sp>
      <p:sp>
        <p:nvSpPr>
          <p:cNvPr id="178180" name="Text Box 4"/>
          <p:cNvSpPr txBox="1">
            <a:spLocks noChangeArrowheads="1"/>
          </p:cNvSpPr>
          <p:nvPr/>
        </p:nvSpPr>
        <p:spPr bwMode="auto">
          <a:xfrm>
            <a:off x="1" y="1"/>
            <a:ext cx="2294218" cy="36933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rgbClr val="000000"/>
                </a:solidFill>
              </a:rPr>
              <a:t>Estructuras Vectoriales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27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8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8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8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8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7814"/>
            <a:ext cx="12192000" cy="1139825"/>
          </a:xfrm>
        </p:spPr>
        <p:txBody>
          <a:bodyPr/>
          <a:lstStyle/>
          <a:p>
            <a:r>
              <a:rPr lang="es-ES_tradnl" dirty="0">
                <a:solidFill>
                  <a:srgbClr val="00B050"/>
                </a:solidFill>
              </a:rPr>
              <a:t>Tipos de Estructuras Vectoriales (II)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702" y="1950208"/>
            <a:ext cx="11618383" cy="5257800"/>
          </a:xfrm>
        </p:spPr>
        <p:txBody>
          <a:bodyPr>
            <a:normAutofit/>
          </a:bodyPr>
          <a:lstStyle/>
          <a:p>
            <a:r>
              <a:rPr lang="es-ES_tradnl" sz="2400" dirty="0"/>
              <a:t>Elementos de tipo </a:t>
            </a:r>
            <a:r>
              <a:rPr lang="es-ES_tradnl" sz="2400" i="1" dirty="0"/>
              <a:t>área</a:t>
            </a:r>
            <a:r>
              <a:rPr lang="es-ES_tradnl" sz="2400" dirty="0"/>
              <a:t>: se representan por bordes cerrados. </a:t>
            </a:r>
            <a:endParaRPr lang="es-ES_tradnl" sz="1800" dirty="0"/>
          </a:p>
          <a:p>
            <a:r>
              <a:rPr lang="es-ES_tradnl" sz="2400" dirty="0"/>
              <a:t>Elementos </a:t>
            </a:r>
            <a:r>
              <a:rPr lang="es-ES_tradnl" sz="2400" i="1" dirty="0"/>
              <a:t>lineales</a:t>
            </a:r>
            <a:r>
              <a:rPr lang="es-ES_tradnl" sz="2400" dirty="0"/>
              <a:t>: se representan por una línea. </a:t>
            </a:r>
            <a:endParaRPr lang="es-ES_tradnl" sz="2400" dirty="0"/>
          </a:p>
          <a:p>
            <a:r>
              <a:rPr lang="es-ES_tradnl" sz="2400" dirty="0" smtClean="0"/>
              <a:t>Elementos </a:t>
            </a:r>
            <a:r>
              <a:rPr lang="es-ES_tradnl" sz="2400" i="1" dirty="0"/>
              <a:t>puntuales</a:t>
            </a:r>
            <a:r>
              <a:rPr lang="es-ES_tradnl" sz="2400" dirty="0"/>
              <a:t>: se representan por puntos. </a:t>
            </a:r>
            <a:endParaRPr lang="es-ES" sz="2400" dirty="0"/>
          </a:p>
        </p:txBody>
      </p:sp>
      <p:sp>
        <p:nvSpPr>
          <p:cNvPr id="179204" name="Text Box 4"/>
          <p:cNvSpPr txBox="1">
            <a:spLocks noChangeArrowheads="1"/>
          </p:cNvSpPr>
          <p:nvPr/>
        </p:nvSpPr>
        <p:spPr bwMode="auto">
          <a:xfrm>
            <a:off x="1" y="1"/>
            <a:ext cx="2294218" cy="36933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rgbClr val="000000"/>
                </a:solidFill>
              </a:rPr>
              <a:t>Estructuras Vectoriales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66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891155"/>
            <a:ext cx="12192000" cy="1139825"/>
          </a:xfrm>
        </p:spPr>
        <p:txBody>
          <a:bodyPr/>
          <a:lstStyle/>
          <a:p>
            <a:r>
              <a:rPr lang="es-ES_tradnl" dirty="0">
                <a:solidFill>
                  <a:srgbClr val="00B050"/>
                </a:solidFill>
              </a:rPr>
              <a:t>Estructura Espagueti (I)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339789"/>
            <a:ext cx="10972800" cy="4205288"/>
          </a:xfrm>
        </p:spPr>
        <p:txBody>
          <a:bodyPr/>
          <a:lstStyle/>
          <a:p>
            <a:r>
              <a:rPr lang="es-ES_tradnl" sz="2800" dirty="0"/>
              <a:t>¿Cómo almacena la información?</a:t>
            </a:r>
          </a:p>
          <a:p>
            <a:pPr lvl="1"/>
            <a:r>
              <a:rPr lang="es-ES_tradnl" sz="2400" dirty="0"/>
              <a:t>Puntos: par de coordenadas</a:t>
            </a:r>
          </a:p>
          <a:p>
            <a:pPr lvl="1"/>
            <a:r>
              <a:rPr lang="es-ES_tradnl" sz="2400" dirty="0"/>
              <a:t>Líneas: como una sucesión de pares de coordenadas.</a:t>
            </a:r>
          </a:p>
          <a:p>
            <a:pPr lvl="1"/>
            <a:r>
              <a:rPr lang="es-ES_tradnl" sz="2400" dirty="0"/>
              <a:t>Polígonos: cadena de pares de coordenadas con repetición del primer par de coordenadas que indica que es un elemento cerrado.</a:t>
            </a:r>
          </a:p>
          <a:p>
            <a:pPr>
              <a:buFont typeface="Wingdings" pitchFamily="2" charset="2"/>
              <a:buNone/>
            </a:pPr>
            <a:endParaRPr lang="es-ES" dirty="0"/>
          </a:p>
        </p:txBody>
      </p:sp>
      <p:sp>
        <p:nvSpPr>
          <p:cNvPr id="180228" name="Text Box 4"/>
          <p:cNvSpPr txBox="1">
            <a:spLocks noChangeArrowheads="1"/>
          </p:cNvSpPr>
          <p:nvPr/>
        </p:nvSpPr>
        <p:spPr bwMode="auto">
          <a:xfrm>
            <a:off x="1" y="1"/>
            <a:ext cx="2294218" cy="36933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rgbClr val="000000"/>
                </a:solidFill>
              </a:rPr>
              <a:t>Estructuras Vectoriales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08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0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030288"/>
            <a:ext cx="12192000" cy="1139825"/>
          </a:xfrm>
        </p:spPr>
        <p:txBody>
          <a:bodyPr/>
          <a:lstStyle/>
          <a:p>
            <a:r>
              <a:rPr lang="es-ES_tradnl" dirty="0"/>
              <a:t>Estructura Espagueti (II)</a:t>
            </a:r>
            <a:endParaRPr lang="es-ES" dirty="0"/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1" y="2420472"/>
            <a:ext cx="11343217" cy="4924425"/>
          </a:xfrm>
        </p:spPr>
        <p:txBody>
          <a:bodyPr/>
          <a:lstStyle/>
          <a:p>
            <a:r>
              <a:rPr lang="es-ES_tradnl" dirty="0"/>
              <a:t>¿</a:t>
            </a:r>
            <a:r>
              <a:rPr lang="es-ES_tradnl" sz="2800" dirty="0"/>
              <a:t>Qué problemas tiene está estructura?</a:t>
            </a:r>
          </a:p>
          <a:p>
            <a:pPr lvl="1"/>
            <a:r>
              <a:rPr lang="es-ES_tradnl" sz="2400" dirty="0"/>
              <a:t>Almacena por duplicado los límites entre dos polígonos adyacentes.</a:t>
            </a:r>
          </a:p>
          <a:p>
            <a:pPr lvl="1"/>
            <a:r>
              <a:rPr lang="es-ES_tradnl" sz="2400" dirty="0"/>
              <a:t>Se almacena sin ninguna estructura espacial aparente:</a:t>
            </a:r>
          </a:p>
          <a:p>
            <a:pPr lvl="2"/>
            <a:r>
              <a:rPr lang="es-ES_tradnl" sz="2000" dirty="0"/>
              <a:t>No presenta relaciones espaciales.</a:t>
            </a:r>
          </a:p>
          <a:p>
            <a:pPr lvl="2"/>
            <a:r>
              <a:rPr lang="es-ES_tradnl" sz="2000" dirty="0"/>
              <a:t>Es ineficiente para análisis espaciales</a:t>
            </a:r>
          </a:p>
          <a:p>
            <a:r>
              <a:rPr lang="es-ES_tradnl" sz="2800" dirty="0"/>
              <a:t>¿Ventajas?</a:t>
            </a:r>
          </a:p>
          <a:p>
            <a:pPr lvl="1"/>
            <a:r>
              <a:rPr lang="es-ES_tradnl" sz="2400" dirty="0"/>
              <a:t>Es muy eficiente para trazar o “</a:t>
            </a:r>
            <a:r>
              <a:rPr lang="es-ES_tradnl" sz="2400" dirty="0" err="1"/>
              <a:t>plotear</a:t>
            </a:r>
            <a:r>
              <a:rPr lang="es-ES_tradnl" sz="2400" dirty="0"/>
              <a:t>”.</a:t>
            </a:r>
          </a:p>
          <a:p>
            <a:pPr>
              <a:buFont typeface="Wingdings" pitchFamily="2" charset="2"/>
              <a:buNone/>
            </a:pPr>
            <a:endParaRPr lang="es-ES" dirty="0"/>
          </a:p>
        </p:txBody>
      </p:sp>
      <p:sp>
        <p:nvSpPr>
          <p:cNvPr id="181252" name="Text Box 4"/>
          <p:cNvSpPr txBox="1">
            <a:spLocks noChangeArrowheads="1"/>
          </p:cNvSpPr>
          <p:nvPr/>
        </p:nvSpPr>
        <p:spPr bwMode="auto">
          <a:xfrm>
            <a:off x="1" y="1"/>
            <a:ext cx="2294218" cy="36933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rgbClr val="000000"/>
                </a:solidFill>
              </a:rPr>
              <a:t>Estructuras Vectoriales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08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80" name="Picture 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7051" y="1557338"/>
            <a:ext cx="6341533" cy="4451350"/>
          </a:xfrm>
          <a:noFill/>
          <a:ln/>
        </p:spPr>
      </p:pic>
      <p:pic>
        <p:nvPicPr>
          <p:cNvPr id="182287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967" y="2106614"/>
            <a:ext cx="4635500" cy="304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27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s-ES_tradnl"/>
              <a:t>Estructura Espagueti (III)</a:t>
            </a:r>
            <a:endParaRPr lang="es-ES"/>
          </a:p>
        </p:txBody>
      </p:sp>
      <p:pic>
        <p:nvPicPr>
          <p:cNvPr id="182281" name="Picture 9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56367" y="2492375"/>
            <a:ext cx="3333751" cy="2332038"/>
          </a:xfrm>
          <a:ln/>
        </p:spPr>
      </p:pic>
      <p:pic>
        <p:nvPicPr>
          <p:cNvPr id="182284" name="Picture 1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8801" y="3068639"/>
            <a:ext cx="285751" cy="350837"/>
          </a:xfrm>
          <a:noFill/>
          <a:ln/>
        </p:spPr>
      </p:pic>
      <p:pic>
        <p:nvPicPr>
          <p:cNvPr id="182286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918" y="3500439"/>
            <a:ext cx="162983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296" name="Rectangle 24"/>
          <p:cNvSpPr>
            <a:spLocks noChangeArrowheads="1"/>
          </p:cNvSpPr>
          <p:nvPr/>
        </p:nvSpPr>
        <p:spPr bwMode="auto">
          <a:xfrm>
            <a:off x="6671734" y="1557339"/>
            <a:ext cx="5884333" cy="377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Char char="n"/>
            </a:pPr>
            <a:r>
              <a:rPr lang="es-ES_tradnl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Tenemos: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s-ES_tradnl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4 Superficies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s-ES_tradnl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1 Línea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s-ES_tradnl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1 Punto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s-ES_tradnl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16 Vértices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s-ES_tradnl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17 Tramos</a:t>
            </a:r>
            <a:endParaRPr lang="es-ES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82299" name="Picture 27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252" y="2097088"/>
            <a:ext cx="4601633" cy="3054350"/>
          </a:xfrm>
          <a:noFill/>
          <a:ln/>
        </p:spPr>
      </p:pic>
      <p:sp>
        <p:nvSpPr>
          <p:cNvPr id="182301" name="Text Box 29"/>
          <p:cNvSpPr txBox="1">
            <a:spLocks noChangeArrowheads="1"/>
          </p:cNvSpPr>
          <p:nvPr/>
        </p:nvSpPr>
        <p:spPr bwMode="auto">
          <a:xfrm>
            <a:off x="1" y="1"/>
            <a:ext cx="2294218" cy="36933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rgbClr val="000000"/>
                </a:solidFill>
              </a:rPr>
              <a:t>Estructuras Vectoriales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88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2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2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2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2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2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2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22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22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2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2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2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22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96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408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4" y="1557338"/>
            <a:ext cx="6341533" cy="445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7397" name="Rectangle 5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s-ES_tradnl" dirty="0"/>
              <a:t>Estructura Espagueti (</a:t>
            </a:r>
            <a:r>
              <a:rPr lang="es-ES_tradnl" dirty="0" smtClean="0"/>
              <a:t>IV)</a:t>
            </a:r>
            <a:endParaRPr lang="es-ES" dirty="0"/>
          </a:p>
        </p:txBody>
      </p:sp>
      <p:pic>
        <p:nvPicPr>
          <p:cNvPr id="187402" name="Picture 1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71733" y="1341438"/>
            <a:ext cx="5520267" cy="1485900"/>
          </a:xfrm>
          <a:noFill/>
          <a:ln/>
        </p:spPr>
      </p:pic>
      <p:pic>
        <p:nvPicPr>
          <p:cNvPr id="187404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717" y="98426"/>
            <a:ext cx="5520267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409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33" y="2101851"/>
            <a:ext cx="4597400" cy="305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410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1" y="2106614"/>
            <a:ext cx="4635500" cy="304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411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1" y="2492375"/>
            <a:ext cx="3333751" cy="2332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412" name="Picture 2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934" y="3068639"/>
            <a:ext cx="285751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413" name="Picture 2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1" y="3500439"/>
            <a:ext cx="162983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7414" name="Text Box 22"/>
          <p:cNvSpPr txBox="1">
            <a:spLocks noChangeArrowheads="1"/>
          </p:cNvSpPr>
          <p:nvPr/>
        </p:nvSpPr>
        <p:spPr bwMode="auto">
          <a:xfrm>
            <a:off x="1" y="1"/>
            <a:ext cx="2294218" cy="36933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rgbClr val="000000"/>
                </a:solidFill>
              </a:rPr>
              <a:t>Estructuras Vectoriales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9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7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7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184" y="1557338"/>
            <a:ext cx="6341533" cy="4451350"/>
          </a:xfrm>
          <a:noFill/>
          <a:ln/>
        </p:spPr>
      </p:pic>
      <p:pic>
        <p:nvPicPr>
          <p:cNvPr id="18843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33" y="2101851"/>
            <a:ext cx="4597400" cy="305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4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1" y="2106614"/>
            <a:ext cx="4635500" cy="304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418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s-ES_tradnl"/>
              <a:t>Estructura Espagueti (V)</a:t>
            </a:r>
            <a:endParaRPr lang="es-ES"/>
          </a:p>
        </p:txBody>
      </p:sp>
      <p:pic>
        <p:nvPicPr>
          <p:cNvPr id="188420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68501" y="2492375"/>
            <a:ext cx="3333751" cy="2332038"/>
          </a:xfrm>
          <a:ln/>
        </p:spPr>
      </p:pic>
      <p:pic>
        <p:nvPicPr>
          <p:cNvPr id="188421" name="Picture 5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80934" y="3068639"/>
            <a:ext cx="285751" cy="350837"/>
          </a:xfrm>
          <a:noFill/>
          <a:ln/>
        </p:spPr>
      </p:pic>
      <p:pic>
        <p:nvPicPr>
          <p:cNvPr id="18842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1" y="3500439"/>
            <a:ext cx="162983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425" name="Picture 9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71733" y="1341438"/>
            <a:ext cx="5520267" cy="1485900"/>
          </a:xfrm>
          <a:noFill/>
          <a:ln/>
        </p:spPr>
      </p:pic>
      <p:pic>
        <p:nvPicPr>
          <p:cNvPr id="188428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734" y="3962401"/>
            <a:ext cx="5096933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429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734" y="4430713"/>
            <a:ext cx="3670300" cy="58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431" name="Line 15"/>
          <p:cNvSpPr>
            <a:spLocks noChangeShapeType="1"/>
          </p:cNvSpPr>
          <p:nvPr/>
        </p:nvSpPr>
        <p:spPr bwMode="auto">
          <a:xfrm>
            <a:off x="9264651" y="2924175"/>
            <a:ext cx="0" cy="1009650"/>
          </a:xfrm>
          <a:prstGeom prst="line">
            <a:avLst/>
          </a:prstGeom>
          <a:noFill/>
          <a:ln w="603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C"/>
          </a:p>
        </p:txBody>
      </p:sp>
      <p:sp>
        <p:nvSpPr>
          <p:cNvPr id="188432" name="Text Box 16"/>
          <p:cNvSpPr txBox="1">
            <a:spLocks noChangeArrowheads="1"/>
          </p:cNvSpPr>
          <p:nvPr/>
        </p:nvSpPr>
        <p:spPr bwMode="auto">
          <a:xfrm>
            <a:off x="1" y="1"/>
            <a:ext cx="2294218" cy="36933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rgbClr val="000000"/>
                </a:solidFill>
              </a:rPr>
              <a:t>Estructuras Vectoriales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65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8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8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8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7814"/>
            <a:ext cx="12192000" cy="1139825"/>
          </a:xfrm>
        </p:spPr>
        <p:txBody>
          <a:bodyPr/>
          <a:lstStyle/>
          <a:p>
            <a:r>
              <a:rPr lang="es-ES_tradnl"/>
              <a:t>Estructura Topológicas (I)</a:t>
            </a:r>
            <a:endParaRPr lang="es-ES"/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534" y="2040467"/>
            <a:ext cx="12192000" cy="5257800"/>
          </a:xfrm>
        </p:spPr>
        <p:txBody>
          <a:bodyPr/>
          <a:lstStyle/>
          <a:p>
            <a:r>
              <a:rPr lang="es-ES_tradnl" dirty="0"/>
              <a:t>Términos y conceptos asociados:</a:t>
            </a:r>
          </a:p>
          <a:p>
            <a:pPr lvl="1"/>
            <a:endParaRPr lang="es-ES_tradnl" dirty="0"/>
          </a:p>
          <a:p>
            <a:pPr lvl="1"/>
            <a:r>
              <a:rPr lang="es-ES_tradnl" dirty="0"/>
              <a:t>Nodos: corresponden a elementos puntuales, extremos de líneas e intersección de arcos.</a:t>
            </a:r>
          </a:p>
          <a:p>
            <a:pPr lvl="1"/>
            <a:r>
              <a:rPr lang="es-ES_tradnl" dirty="0"/>
              <a:t>Arcos: sucesión de puntos que describe la ubicación y forma de un elemento lineal </a:t>
            </a:r>
            <a:r>
              <a:rPr lang="es-ES_tradnl" dirty="0" smtClean="0"/>
              <a:t>.</a:t>
            </a:r>
          </a:p>
          <a:p>
            <a:pPr lvl="1"/>
            <a:r>
              <a:rPr lang="es-ES_tradnl" dirty="0" smtClean="0"/>
              <a:t>Vértices</a:t>
            </a:r>
            <a:r>
              <a:rPr lang="es-ES_tradnl" dirty="0"/>
              <a:t>: elementos intermedios de los arcos.</a:t>
            </a:r>
          </a:p>
          <a:p>
            <a:pPr lvl="1"/>
            <a:r>
              <a:rPr lang="es-ES_tradnl" dirty="0"/>
              <a:t>Polígonos: zonas encerradas por uno o varios arcos.</a:t>
            </a:r>
            <a:endParaRPr lang="es-ES" dirty="0"/>
          </a:p>
        </p:txBody>
      </p:sp>
      <p:sp>
        <p:nvSpPr>
          <p:cNvPr id="202756" name="Text Box 4"/>
          <p:cNvSpPr txBox="1">
            <a:spLocks noChangeArrowheads="1"/>
          </p:cNvSpPr>
          <p:nvPr/>
        </p:nvSpPr>
        <p:spPr bwMode="auto">
          <a:xfrm>
            <a:off x="1" y="1"/>
            <a:ext cx="2294218" cy="36933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rgbClr val="000000"/>
                </a:solidFill>
              </a:rPr>
              <a:t>Estructuras Vectoriales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84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2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38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434" y="1289050"/>
            <a:ext cx="7931151" cy="5568950"/>
          </a:xfrm>
          <a:noFill/>
          <a:ln/>
        </p:spPr>
      </p:pic>
      <p:pic>
        <p:nvPicPr>
          <p:cNvPr id="197650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3055939"/>
            <a:ext cx="2211917" cy="274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763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s-ES_tradnl"/>
              <a:t>Estructura Topológicas (II)</a:t>
            </a:r>
            <a:endParaRPr lang="es-ES"/>
          </a:p>
        </p:txBody>
      </p:sp>
      <p:pic>
        <p:nvPicPr>
          <p:cNvPr id="197641" name="Picture 9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8600" y="1963739"/>
            <a:ext cx="3659717" cy="2211387"/>
          </a:xfrm>
          <a:noFill/>
          <a:ln/>
        </p:spPr>
      </p:pic>
      <p:pic>
        <p:nvPicPr>
          <p:cNvPr id="197645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34" y="1976438"/>
            <a:ext cx="2211917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643" name="Picture 11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28684" y="1958975"/>
            <a:ext cx="50800" cy="1123950"/>
          </a:xfrm>
          <a:noFill/>
          <a:ln/>
        </p:spPr>
      </p:pic>
      <p:pic>
        <p:nvPicPr>
          <p:cNvPr id="197646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3055938"/>
            <a:ext cx="149860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648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584" y="4149725"/>
            <a:ext cx="1498600" cy="165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649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4143375"/>
            <a:ext cx="3659717" cy="165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647" name="Picture 1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34" y="3062288"/>
            <a:ext cx="2211917" cy="3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651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067" y="4137025"/>
            <a:ext cx="2211917" cy="3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652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218" y="4137025"/>
            <a:ext cx="2415116" cy="3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7639" name="Picture 7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9918" y="1930400"/>
            <a:ext cx="5920316" cy="3906838"/>
          </a:xfrm>
          <a:noFill/>
          <a:ln/>
        </p:spPr>
      </p:pic>
      <p:pic>
        <p:nvPicPr>
          <p:cNvPr id="197653" name="Picture 2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28814"/>
            <a:ext cx="5971117" cy="394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7654" name="Rectangle 22"/>
          <p:cNvSpPr>
            <a:spLocks noChangeArrowheads="1"/>
          </p:cNvSpPr>
          <p:nvPr/>
        </p:nvSpPr>
        <p:spPr bwMode="auto">
          <a:xfrm>
            <a:off x="7344834" y="2060575"/>
            <a:ext cx="4847167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es-ES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SE TIENEN: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s-ES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9 Nodos (Verde)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s-ES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10 Arcos (Azul)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s-ES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7 Vértices (Naranja)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s-ES" sz="1600" b="1">
                <a:effectLst>
                  <a:outerShdw blurRad="38100" dist="38100" dir="2700000" algn="tl">
                    <a:srgbClr val="000000"/>
                  </a:outerShdw>
                </a:effectLst>
              </a:rPr>
              <a:t>4 Polígonos (Blanco)</a:t>
            </a:r>
          </a:p>
        </p:txBody>
      </p:sp>
      <p:sp>
        <p:nvSpPr>
          <p:cNvPr id="197655" name="Text Box 23"/>
          <p:cNvSpPr txBox="1">
            <a:spLocks noChangeArrowheads="1"/>
          </p:cNvSpPr>
          <p:nvPr/>
        </p:nvSpPr>
        <p:spPr bwMode="auto">
          <a:xfrm>
            <a:off x="1" y="1"/>
            <a:ext cx="2294218" cy="36933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rgbClr val="000000"/>
                </a:solidFill>
              </a:rPr>
              <a:t>Estructuras Vectoriales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6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7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7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7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7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7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7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7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7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7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97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97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7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9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7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76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54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E8E9C44-705F-9944-B368-FDDBF484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841" y="1200409"/>
            <a:ext cx="2693121" cy="539181"/>
          </a:xfrm>
        </p:spPr>
        <p:txBody>
          <a:bodyPr/>
          <a:lstStyle/>
          <a:p>
            <a:r>
              <a:rPr lang="es-EC" b="1" dirty="0">
                <a:solidFill>
                  <a:srgbClr val="00B050"/>
                </a:solidFill>
              </a:rPr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57BB16E-C245-214C-8E66-7DDFE7135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0693" y="2074431"/>
            <a:ext cx="7622972" cy="3290945"/>
          </a:xfrm>
        </p:spPr>
        <p:txBody>
          <a:bodyPr>
            <a:normAutofit lnSpcReduction="10000"/>
          </a:bodyPr>
          <a:lstStyle/>
          <a:p>
            <a:r>
              <a:rPr lang="es-EC" b="1" dirty="0"/>
              <a:t>Contexto de la asignatura</a:t>
            </a:r>
          </a:p>
          <a:p>
            <a:r>
              <a:rPr lang="es-EC" b="1" dirty="0"/>
              <a:t>Planificación Clase </a:t>
            </a:r>
          </a:p>
          <a:p>
            <a:r>
              <a:rPr lang="es-EC" sz="2400" b="1" dirty="0" smtClean="0">
                <a:solidFill>
                  <a:srgbClr val="FF0000"/>
                </a:solidFill>
              </a:rPr>
              <a:t>Tema: </a:t>
            </a:r>
            <a:r>
              <a:rPr lang="es-EC" sz="2400" b="1" dirty="0" smtClean="0"/>
              <a:t>Modelo </a:t>
            </a:r>
            <a:r>
              <a:rPr lang="es-EC" sz="2400" b="1" dirty="0"/>
              <a:t>de datos Vectoriales</a:t>
            </a:r>
            <a:endParaRPr lang="es-EC" sz="2400" b="1" dirty="0">
              <a:solidFill>
                <a:srgbClr val="FF0000"/>
              </a:solidFill>
            </a:endParaRPr>
          </a:p>
          <a:p>
            <a:pPr lvl="1"/>
            <a:r>
              <a:rPr lang="es-EC" sz="2200" b="1" dirty="0"/>
              <a:t>Identificación del Modelo vectorial</a:t>
            </a:r>
          </a:p>
          <a:p>
            <a:pPr lvl="1"/>
            <a:r>
              <a:rPr lang="es-EC" sz="2200" b="1" dirty="0"/>
              <a:t>Puntos, Líneas y polígonos</a:t>
            </a:r>
          </a:p>
          <a:p>
            <a:pPr lvl="1"/>
            <a:r>
              <a:rPr lang="es-EC" sz="2200" b="1" dirty="0"/>
              <a:t>Rutas</a:t>
            </a:r>
          </a:p>
          <a:p>
            <a:pPr lvl="1"/>
            <a:r>
              <a:rPr lang="es-EC" sz="2200" b="1" dirty="0"/>
              <a:t>Estructuras topológicas de datos vectoriales</a:t>
            </a:r>
            <a:r>
              <a:rPr lang="es-EC" b="1" dirty="0"/>
              <a:t>.</a:t>
            </a:r>
            <a:endParaRPr lang="es-EC" dirty="0"/>
          </a:p>
          <a:p>
            <a:endParaRPr lang="es-EC" dirty="0"/>
          </a:p>
        </p:txBody>
      </p:sp>
      <p:pic>
        <p:nvPicPr>
          <p:cNvPr id="11268" name="Picture 4" descr="Resultado de imagen para agenda">
            <a:extLst>
              <a:ext uri="{FF2B5EF4-FFF2-40B4-BE49-F238E27FC236}">
                <a16:creationId xmlns:a16="http://schemas.microsoft.com/office/drawing/2014/main" xmlns="" id="{AF6CDB9B-5E10-1A41-A206-322069567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1411">
            <a:off x="982149" y="2074431"/>
            <a:ext cx="2321767" cy="243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326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Estructuras Topológicas (III)</a:t>
            </a:r>
            <a:endParaRPr lang="es-ES"/>
          </a:p>
        </p:txBody>
      </p:sp>
      <p:sp>
        <p:nvSpPr>
          <p:cNvPr id="19661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719667" y="1628775"/>
            <a:ext cx="10945284" cy="4565650"/>
          </a:xfrm>
        </p:spPr>
        <p:txBody>
          <a:bodyPr/>
          <a:lstStyle/>
          <a:p>
            <a:pPr algn="just">
              <a:spcBef>
                <a:spcPct val="32000"/>
              </a:spcBef>
              <a:spcAft>
                <a:spcPct val="32000"/>
              </a:spcAft>
            </a:pPr>
            <a:r>
              <a:rPr lang="es-ES" sz="2800">
                <a:cs typeface="Times New Roman" pitchFamily="18" charset="0"/>
              </a:rPr>
              <a:t>Una estructura topol</a:t>
            </a:r>
            <a:r>
              <a:rPr lang="es-ES" sz="2800">
                <a:latin typeface="Tahoma"/>
                <a:cs typeface="Times New Roman" pitchFamily="18" charset="0"/>
              </a:rPr>
              <a:t>ó</a:t>
            </a:r>
            <a:r>
              <a:rPr lang="es-ES" sz="2800">
                <a:cs typeface="Times New Roman" pitchFamily="18" charset="0"/>
              </a:rPr>
              <a:t>gica consiste en la representaci</a:t>
            </a:r>
            <a:r>
              <a:rPr lang="es-ES" sz="2800">
                <a:latin typeface="Tahoma"/>
                <a:cs typeface="Times New Roman" pitchFamily="18" charset="0"/>
              </a:rPr>
              <a:t>ó</a:t>
            </a:r>
            <a:r>
              <a:rPr lang="es-ES" sz="2800">
                <a:cs typeface="Times New Roman" pitchFamily="18" charset="0"/>
              </a:rPr>
              <a:t>n de los detalles de las conexiones entre los diferentes objetos espaciales. </a:t>
            </a:r>
          </a:p>
          <a:p>
            <a:pPr algn="just">
              <a:spcBef>
                <a:spcPct val="32000"/>
              </a:spcBef>
              <a:spcAft>
                <a:spcPct val="32000"/>
              </a:spcAft>
            </a:pPr>
            <a:r>
              <a:rPr lang="es-ES" sz="2800">
                <a:cs typeface="Times New Roman" pitchFamily="18" charset="0"/>
              </a:rPr>
              <a:t>Facilita una definici</a:t>
            </a:r>
            <a:r>
              <a:rPr lang="es-ES" sz="2800">
                <a:latin typeface="Tahoma"/>
                <a:cs typeface="Times New Roman" pitchFamily="18" charset="0"/>
              </a:rPr>
              <a:t>ó</a:t>
            </a:r>
            <a:r>
              <a:rPr lang="es-ES" sz="2800">
                <a:cs typeface="Times New Roman" pitchFamily="18" charset="0"/>
              </a:rPr>
              <a:t>n precisa de los objetos y sus relaciones con otros objetos, permitiendo obtener de manera inmediata cualquier </a:t>
            </a:r>
            <a:r>
              <a:rPr lang="es-ES" sz="2800">
                <a:solidFill>
                  <a:schemeClr val="folHlink"/>
                </a:solidFill>
                <a:cs typeface="Times New Roman" pitchFamily="18" charset="0"/>
              </a:rPr>
              <a:t>relaci</a:t>
            </a:r>
            <a:r>
              <a:rPr lang="es-ES" sz="2800">
                <a:solidFill>
                  <a:schemeClr val="folHlink"/>
                </a:solidFill>
                <a:latin typeface="Tahoma"/>
                <a:cs typeface="Times New Roman" pitchFamily="18" charset="0"/>
              </a:rPr>
              <a:t>ó</a:t>
            </a:r>
            <a:r>
              <a:rPr lang="es-ES" sz="2800">
                <a:solidFill>
                  <a:schemeClr val="folHlink"/>
                </a:solidFill>
                <a:cs typeface="Times New Roman" pitchFamily="18" charset="0"/>
              </a:rPr>
              <a:t>n de adyacencia, conectividad, proximidad</a:t>
            </a:r>
            <a:r>
              <a:rPr lang="es-ES" sz="2800">
                <a:cs typeface="Times New Roman" pitchFamily="18" charset="0"/>
              </a:rPr>
              <a:t>, etc.</a:t>
            </a:r>
            <a:endParaRPr lang="es-ES_tradnl" sz="2800"/>
          </a:p>
        </p:txBody>
      </p:sp>
      <p:sp>
        <p:nvSpPr>
          <p:cNvPr id="196623" name="Text Box 15"/>
          <p:cNvSpPr txBox="1">
            <a:spLocks noChangeArrowheads="1"/>
          </p:cNvSpPr>
          <p:nvPr/>
        </p:nvSpPr>
        <p:spPr bwMode="auto">
          <a:xfrm>
            <a:off x="1" y="1"/>
            <a:ext cx="2294218" cy="36933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rgbClr val="000000"/>
                </a:solidFill>
              </a:rPr>
              <a:t>Estructuras Vectoriales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08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6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6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6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Estructuras Topológicas </a:t>
            </a:r>
            <a:r>
              <a:rPr lang="es-ES_tradnl" dirty="0" smtClean="0"/>
              <a:t>(IV</a:t>
            </a:r>
            <a:r>
              <a:rPr lang="es-ES_tradnl" dirty="0"/>
              <a:t>)</a:t>
            </a:r>
            <a:endParaRPr lang="es-ES" dirty="0"/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9185" y="757508"/>
            <a:ext cx="11618383" cy="1971675"/>
          </a:xfrm>
        </p:spPr>
        <p:txBody>
          <a:bodyPr/>
          <a:lstStyle/>
          <a:p>
            <a:r>
              <a:rPr lang="es-ES" sz="2800" dirty="0">
                <a:cs typeface="Times New Roman" pitchFamily="18" charset="0"/>
              </a:rPr>
              <a:t>Las relaciones entre nodos, arcos y pol</a:t>
            </a:r>
            <a:r>
              <a:rPr lang="es-ES" sz="2800" dirty="0">
                <a:latin typeface="Tahoma"/>
                <a:cs typeface="Times New Roman" pitchFamily="18" charset="0"/>
              </a:rPr>
              <a:t>í</a:t>
            </a:r>
            <a:r>
              <a:rPr lang="es-ES" sz="2800" dirty="0">
                <a:cs typeface="Times New Roman" pitchFamily="18" charset="0"/>
              </a:rPr>
              <a:t>gonos se denominan </a:t>
            </a:r>
            <a:r>
              <a:rPr lang="es-ES" sz="2800" dirty="0">
                <a:latin typeface="Tahoma"/>
                <a:cs typeface="Times New Roman" pitchFamily="18" charset="0"/>
              </a:rPr>
              <a:t>“</a:t>
            </a:r>
            <a:r>
              <a:rPr lang="es-ES" sz="2800" dirty="0">
                <a:cs typeface="Times New Roman" pitchFamily="18" charset="0"/>
              </a:rPr>
              <a:t>relaciones </a:t>
            </a:r>
            <a:r>
              <a:rPr lang="es-ES" sz="2800" dirty="0" smtClean="0">
                <a:cs typeface="Times New Roman" pitchFamily="18" charset="0"/>
              </a:rPr>
              <a:t>topológicas</a:t>
            </a:r>
            <a:r>
              <a:rPr lang="es-ES" sz="2800" dirty="0" smtClean="0">
                <a:latin typeface="Tahoma"/>
                <a:cs typeface="Times New Roman" pitchFamily="18" charset="0"/>
              </a:rPr>
              <a:t>”</a:t>
            </a:r>
            <a:r>
              <a:rPr lang="es-ES" sz="2800" dirty="0" smtClean="0">
                <a:cs typeface="Times New Roman" pitchFamily="18" charset="0"/>
              </a:rPr>
              <a:t>, </a:t>
            </a:r>
            <a:endParaRPr lang="es-ES" sz="2800" dirty="0">
              <a:cs typeface="Times New Roman" pitchFamily="18" charset="0"/>
            </a:endParaRPr>
          </a:p>
        </p:txBody>
      </p:sp>
      <p:grpSp>
        <p:nvGrpSpPr>
          <p:cNvPr id="243814" name="Group 102"/>
          <p:cNvGrpSpPr>
            <a:grpSpLocks/>
          </p:cNvGrpSpPr>
          <p:nvPr/>
        </p:nvGrpSpPr>
        <p:grpSpPr bwMode="auto">
          <a:xfrm>
            <a:off x="1946293" y="2355283"/>
            <a:ext cx="9218084" cy="1404937"/>
            <a:chOff x="884" y="2072"/>
            <a:chExt cx="4355" cy="885"/>
          </a:xfrm>
        </p:grpSpPr>
        <p:grpSp>
          <p:nvGrpSpPr>
            <p:cNvPr id="243726" name="Group 14"/>
            <p:cNvGrpSpPr>
              <a:grpSpLocks/>
            </p:cNvGrpSpPr>
            <p:nvPr/>
          </p:nvGrpSpPr>
          <p:grpSpPr bwMode="auto">
            <a:xfrm>
              <a:off x="884" y="2072"/>
              <a:ext cx="1589" cy="390"/>
              <a:chOff x="0" y="0"/>
              <a:chExt cx="1253" cy="394"/>
            </a:xfrm>
          </p:grpSpPr>
          <p:sp>
            <p:nvSpPr>
              <p:cNvPr id="243727" name="Rectangle 15"/>
              <p:cNvSpPr>
                <a:spLocks noChangeArrowheads="1"/>
              </p:cNvSpPr>
              <p:nvPr/>
            </p:nvSpPr>
            <p:spPr bwMode="auto">
              <a:xfrm>
                <a:off x="28" y="0"/>
                <a:ext cx="1197" cy="3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2400" b="1">
                    <a:solidFill>
                      <a:schemeClr val="hlink"/>
                    </a:solidFill>
                    <a:latin typeface="Arial Narrow" pitchFamily="34" charset="0"/>
                    <a:cs typeface="Times New Roman" pitchFamily="18" charset="0"/>
                  </a:rPr>
                  <a:t>Tipo de objeto</a:t>
                </a:r>
              </a:p>
              <a:p>
                <a:pPr algn="just" eaLnBrk="0" hangingPunct="0"/>
                <a:endParaRPr lang="es-ES" sz="2400" b="1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43728" name="Rectangle 1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53" cy="39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  <p:grpSp>
          <p:nvGrpSpPr>
            <p:cNvPr id="243729" name="Group 17"/>
            <p:cNvGrpSpPr>
              <a:grpSpLocks/>
            </p:cNvGrpSpPr>
            <p:nvPr/>
          </p:nvGrpSpPr>
          <p:grpSpPr bwMode="auto">
            <a:xfrm>
              <a:off x="2473" y="2072"/>
              <a:ext cx="1222" cy="390"/>
              <a:chOff x="1253" y="0"/>
              <a:chExt cx="1253" cy="394"/>
            </a:xfrm>
          </p:grpSpPr>
          <p:sp>
            <p:nvSpPr>
              <p:cNvPr id="243730" name="Rectangle 18"/>
              <p:cNvSpPr>
                <a:spLocks noChangeArrowheads="1"/>
              </p:cNvSpPr>
              <p:nvPr/>
            </p:nvSpPr>
            <p:spPr bwMode="auto">
              <a:xfrm>
                <a:off x="1281" y="0"/>
                <a:ext cx="1197" cy="3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2800" b="1">
                    <a:solidFill>
                      <a:schemeClr val="hlink"/>
                    </a:solidFill>
                    <a:latin typeface="Arial Narrow" pitchFamily="34" charset="0"/>
                    <a:cs typeface="Times New Roman" pitchFamily="18" charset="0"/>
                  </a:rPr>
                  <a:t>RELACIÓN</a:t>
                </a:r>
              </a:p>
              <a:p>
                <a:pPr algn="just" eaLnBrk="0" hangingPunct="0"/>
                <a:endParaRPr lang="es-ES" sz="2400">
                  <a:latin typeface="Times New Roman" pitchFamily="18" charset="0"/>
                </a:endParaRPr>
              </a:p>
            </p:txBody>
          </p:sp>
          <p:sp>
            <p:nvSpPr>
              <p:cNvPr id="243731" name="Rectangle 19"/>
              <p:cNvSpPr>
                <a:spLocks noChangeArrowheads="1"/>
              </p:cNvSpPr>
              <p:nvPr/>
            </p:nvSpPr>
            <p:spPr bwMode="auto">
              <a:xfrm>
                <a:off x="1253" y="0"/>
                <a:ext cx="1253" cy="39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  <p:grpSp>
          <p:nvGrpSpPr>
            <p:cNvPr id="243732" name="Group 20"/>
            <p:cNvGrpSpPr>
              <a:grpSpLocks/>
            </p:cNvGrpSpPr>
            <p:nvPr/>
          </p:nvGrpSpPr>
          <p:grpSpPr bwMode="auto">
            <a:xfrm>
              <a:off x="3695" y="2072"/>
              <a:ext cx="1544" cy="390"/>
              <a:chOff x="2506" y="0"/>
              <a:chExt cx="1253" cy="394"/>
            </a:xfrm>
          </p:grpSpPr>
          <p:sp>
            <p:nvSpPr>
              <p:cNvPr id="243733" name="Rectangle 21"/>
              <p:cNvSpPr>
                <a:spLocks noChangeArrowheads="1"/>
              </p:cNvSpPr>
              <p:nvPr/>
            </p:nvSpPr>
            <p:spPr bwMode="auto">
              <a:xfrm>
                <a:off x="2534" y="0"/>
                <a:ext cx="1197" cy="3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2400" b="1">
                    <a:solidFill>
                      <a:schemeClr val="hlink"/>
                    </a:solidFill>
                    <a:latin typeface="Arial Narrow" pitchFamily="34" charset="0"/>
                    <a:cs typeface="Times New Roman" pitchFamily="18" charset="0"/>
                  </a:rPr>
                  <a:t>Tipo de objeto</a:t>
                </a:r>
              </a:p>
              <a:p>
                <a:pPr algn="just" eaLnBrk="0" hangingPunct="0"/>
                <a:endParaRPr lang="es-ES" sz="2400" b="1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43734" name="Rectangle 22"/>
              <p:cNvSpPr>
                <a:spLocks noChangeArrowheads="1"/>
              </p:cNvSpPr>
              <p:nvPr/>
            </p:nvSpPr>
            <p:spPr bwMode="auto">
              <a:xfrm>
                <a:off x="2506" y="0"/>
                <a:ext cx="1253" cy="39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  <p:grpSp>
          <p:nvGrpSpPr>
            <p:cNvPr id="243735" name="Group 23"/>
            <p:cNvGrpSpPr>
              <a:grpSpLocks/>
            </p:cNvGrpSpPr>
            <p:nvPr/>
          </p:nvGrpSpPr>
          <p:grpSpPr bwMode="auto">
            <a:xfrm>
              <a:off x="884" y="2462"/>
              <a:ext cx="1589" cy="495"/>
              <a:chOff x="0" y="394"/>
              <a:chExt cx="1253" cy="500"/>
            </a:xfrm>
          </p:grpSpPr>
          <p:sp>
            <p:nvSpPr>
              <p:cNvPr id="243736" name="Rectangle 24"/>
              <p:cNvSpPr>
                <a:spLocks noChangeArrowheads="1"/>
              </p:cNvSpPr>
              <p:nvPr/>
            </p:nvSpPr>
            <p:spPr bwMode="auto">
              <a:xfrm>
                <a:off x="28" y="394"/>
                <a:ext cx="1197" cy="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2400">
                    <a:latin typeface="Arial Narrow" pitchFamily="34" charset="0"/>
                    <a:cs typeface="Times New Roman" pitchFamily="18" charset="0"/>
                  </a:rPr>
                  <a:t>Nodo</a:t>
                </a:r>
              </a:p>
              <a:p>
                <a:pPr algn="ctr" eaLnBrk="0" hangingPunct="0"/>
                <a:endParaRPr lang="es-ES" sz="2400">
                  <a:latin typeface="Times New Roman" pitchFamily="18" charset="0"/>
                </a:endParaRPr>
              </a:p>
            </p:txBody>
          </p:sp>
          <p:sp>
            <p:nvSpPr>
              <p:cNvPr id="243737" name="Rectangle 25"/>
              <p:cNvSpPr>
                <a:spLocks noChangeArrowheads="1"/>
              </p:cNvSpPr>
              <p:nvPr/>
            </p:nvSpPr>
            <p:spPr bwMode="auto">
              <a:xfrm>
                <a:off x="0" y="394"/>
                <a:ext cx="1253" cy="50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  <p:grpSp>
          <p:nvGrpSpPr>
            <p:cNvPr id="243738" name="Group 26"/>
            <p:cNvGrpSpPr>
              <a:grpSpLocks/>
            </p:cNvGrpSpPr>
            <p:nvPr/>
          </p:nvGrpSpPr>
          <p:grpSpPr bwMode="auto">
            <a:xfrm>
              <a:off x="2473" y="2462"/>
              <a:ext cx="1222" cy="495"/>
              <a:chOff x="1253" y="394"/>
              <a:chExt cx="1253" cy="500"/>
            </a:xfrm>
          </p:grpSpPr>
          <p:sp>
            <p:nvSpPr>
              <p:cNvPr id="243739" name="Rectangle 27"/>
              <p:cNvSpPr>
                <a:spLocks noChangeArrowheads="1"/>
              </p:cNvSpPr>
              <p:nvPr/>
            </p:nvSpPr>
            <p:spPr bwMode="auto">
              <a:xfrm>
                <a:off x="1281" y="394"/>
                <a:ext cx="1197" cy="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2000">
                    <a:latin typeface="Arial Narrow" pitchFamily="34" charset="0"/>
                    <a:cs typeface="Times New Roman" pitchFamily="18" charset="0"/>
                  </a:rPr>
                  <a:t>dentro </a:t>
                </a:r>
                <a:r>
                  <a:rPr lang="es-ES" sz="2000">
                    <a:latin typeface="Arial Narrow" pitchFamily="34" charset="0"/>
                    <a:cs typeface="Times New Roman" pitchFamily="18" charset="0"/>
                    <a:sym typeface="Wingdings" pitchFamily="2" charset="2"/>
                  </a:rPr>
                  <a:t></a:t>
                </a:r>
                <a:endParaRPr lang="es-ES" sz="2000">
                  <a:latin typeface="Arial Narrow" pitchFamily="34" charset="0"/>
                  <a:cs typeface="Times New Roman" pitchFamily="18" charset="0"/>
                </a:endParaRPr>
              </a:p>
              <a:p>
                <a:pPr algn="ctr" eaLnBrk="0" hangingPunct="0"/>
                <a:r>
                  <a:rPr lang="es-ES" sz="2000">
                    <a:latin typeface="Arial Narrow" pitchFamily="34" charset="0"/>
                    <a:cs typeface="Times New Roman" pitchFamily="18" charset="0"/>
                    <a:sym typeface="Wingdings" pitchFamily="2" charset="2"/>
                  </a:rPr>
                  <a:t></a:t>
                </a:r>
                <a:r>
                  <a:rPr lang="es-ES" sz="2000">
                    <a:latin typeface="Arial Narrow" pitchFamily="34" charset="0"/>
                    <a:cs typeface="Times New Roman" pitchFamily="18" charset="0"/>
                  </a:rPr>
                  <a:t> contiene</a:t>
                </a:r>
                <a:endParaRPr lang="es-ES" sz="2000">
                  <a:latin typeface="Times New Roman" pitchFamily="18" charset="0"/>
                </a:endParaRPr>
              </a:p>
            </p:txBody>
          </p:sp>
          <p:sp>
            <p:nvSpPr>
              <p:cNvPr id="243740" name="Rectangle 28"/>
              <p:cNvSpPr>
                <a:spLocks noChangeArrowheads="1"/>
              </p:cNvSpPr>
              <p:nvPr/>
            </p:nvSpPr>
            <p:spPr bwMode="auto">
              <a:xfrm>
                <a:off x="1253" y="394"/>
                <a:ext cx="1253" cy="50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  <p:grpSp>
          <p:nvGrpSpPr>
            <p:cNvPr id="243741" name="Group 29"/>
            <p:cNvGrpSpPr>
              <a:grpSpLocks/>
            </p:cNvGrpSpPr>
            <p:nvPr/>
          </p:nvGrpSpPr>
          <p:grpSpPr bwMode="auto">
            <a:xfrm>
              <a:off x="3695" y="2462"/>
              <a:ext cx="1544" cy="495"/>
              <a:chOff x="2506" y="394"/>
              <a:chExt cx="1253" cy="500"/>
            </a:xfrm>
          </p:grpSpPr>
          <p:sp>
            <p:nvSpPr>
              <p:cNvPr id="243742" name="Rectangle 30"/>
              <p:cNvSpPr>
                <a:spLocks noChangeArrowheads="1"/>
              </p:cNvSpPr>
              <p:nvPr/>
            </p:nvSpPr>
            <p:spPr bwMode="auto">
              <a:xfrm>
                <a:off x="2534" y="394"/>
                <a:ext cx="1197" cy="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2400">
                    <a:latin typeface="Arial Narrow" pitchFamily="34" charset="0"/>
                    <a:cs typeface="Times New Roman" pitchFamily="18" charset="0"/>
                  </a:rPr>
                  <a:t>Polígono</a:t>
                </a:r>
              </a:p>
              <a:p>
                <a:pPr algn="ctr" eaLnBrk="0" hangingPunct="0"/>
                <a:endParaRPr lang="es-ES" sz="2400">
                  <a:latin typeface="Times New Roman" pitchFamily="18" charset="0"/>
                </a:endParaRPr>
              </a:p>
            </p:txBody>
          </p:sp>
          <p:sp>
            <p:nvSpPr>
              <p:cNvPr id="243743" name="Rectangle 31"/>
              <p:cNvSpPr>
                <a:spLocks noChangeArrowheads="1"/>
              </p:cNvSpPr>
              <p:nvPr/>
            </p:nvSpPr>
            <p:spPr bwMode="auto">
              <a:xfrm>
                <a:off x="2506" y="394"/>
                <a:ext cx="1253" cy="50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</p:grpSp>
      <p:grpSp>
        <p:nvGrpSpPr>
          <p:cNvPr id="243815" name="Group 103"/>
          <p:cNvGrpSpPr>
            <a:grpSpLocks/>
          </p:cNvGrpSpPr>
          <p:nvPr/>
        </p:nvGrpSpPr>
        <p:grpSpPr bwMode="auto">
          <a:xfrm>
            <a:off x="1918759" y="3880092"/>
            <a:ext cx="9218084" cy="785813"/>
            <a:chOff x="884" y="2957"/>
            <a:chExt cx="4355" cy="495"/>
          </a:xfrm>
        </p:grpSpPr>
        <p:grpSp>
          <p:nvGrpSpPr>
            <p:cNvPr id="243744" name="Group 32"/>
            <p:cNvGrpSpPr>
              <a:grpSpLocks/>
            </p:cNvGrpSpPr>
            <p:nvPr/>
          </p:nvGrpSpPr>
          <p:grpSpPr bwMode="auto">
            <a:xfrm>
              <a:off x="884" y="2957"/>
              <a:ext cx="1589" cy="495"/>
              <a:chOff x="0" y="894"/>
              <a:chExt cx="1253" cy="500"/>
            </a:xfrm>
          </p:grpSpPr>
          <p:sp>
            <p:nvSpPr>
              <p:cNvPr id="243745" name="Rectangle 33"/>
              <p:cNvSpPr>
                <a:spLocks noChangeArrowheads="1"/>
              </p:cNvSpPr>
              <p:nvPr/>
            </p:nvSpPr>
            <p:spPr bwMode="auto">
              <a:xfrm>
                <a:off x="28" y="894"/>
                <a:ext cx="1197" cy="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2400">
                    <a:latin typeface="Arial Narrow" pitchFamily="34" charset="0"/>
                    <a:cs typeface="Times New Roman" pitchFamily="18" charset="0"/>
                  </a:rPr>
                  <a:t>Nodo</a:t>
                </a:r>
              </a:p>
              <a:p>
                <a:pPr algn="ctr" eaLnBrk="0" hangingPunct="0"/>
                <a:endParaRPr lang="es-ES" sz="2400">
                  <a:latin typeface="Times New Roman" pitchFamily="18" charset="0"/>
                </a:endParaRPr>
              </a:p>
            </p:txBody>
          </p:sp>
          <p:sp>
            <p:nvSpPr>
              <p:cNvPr id="243746" name="Rectangle 34"/>
              <p:cNvSpPr>
                <a:spLocks noChangeArrowheads="1"/>
              </p:cNvSpPr>
              <p:nvPr/>
            </p:nvSpPr>
            <p:spPr bwMode="auto">
              <a:xfrm>
                <a:off x="0" y="894"/>
                <a:ext cx="1253" cy="50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  <p:grpSp>
          <p:nvGrpSpPr>
            <p:cNvPr id="243747" name="Group 35"/>
            <p:cNvGrpSpPr>
              <a:grpSpLocks/>
            </p:cNvGrpSpPr>
            <p:nvPr/>
          </p:nvGrpSpPr>
          <p:grpSpPr bwMode="auto">
            <a:xfrm>
              <a:off x="2473" y="2957"/>
              <a:ext cx="1222" cy="495"/>
              <a:chOff x="1253" y="894"/>
              <a:chExt cx="1253" cy="500"/>
            </a:xfrm>
          </p:grpSpPr>
          <p:sp>
            <p:nvSpPr>
              <p:cNvPr id="243748" name="Rectangle 36"/>
              <p:cNvSpPr>
                <a:spLocks noChangeArrowheads="1"/>
              </p:cNvSpPr>
              <p:nvPr/>
            </p:nvSpPr>
            <p:spPr bwMode="auto">
              <a:xfrm>
                <a:off x="1281" y="894"/>
                <a:ext cx="1197" cy="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1900">
                    <a:latin typeface="Arial Narrow" pitchFamily="34" charset="0"/>
                    <a:cs typeface="Times New Roman" pitchFamily="18" charset="0"/>
                  </a:rPr>
                  <a:t>es extremo de </a:t>
                </a:r>
                <a:r>
                  <a:rPr lang="es-ES" sz="1900">
                    <a:latin typeface="Arial Narrow" pitchFamily="34" charset="0"/>
                    <a:cs typeface="Times New Roman" pitchFamily="18" charset="0"/>
                    <a:sym typeface="Wingdings" pitchFamily="2" charset="2"/>
                  </a:rPr>
                  <a:t></a:t>
                </a:r>
                <a:endParaRPr lang="es-ES" sz="1900">
                  <a:latin typeface="Arial Narrow" pitchFamily="34" charset="0"/>
                  <a:cs typeface="Times New Roman" pitchFamily="18" charset="0"/>
                </a:endParaRPr>
              </a:p>
              <a:p>
                <a:pPr algn="ctr" eaLnBrk="0" hangingPunct="0"/>
                <a:r>
                  <a:rPr lang="es-ES" sz="2000">
                    <a:latin typeface="Arial Narrow" pitchFamily="34" charset="0"/>
                    <a:cs typeface="Times New Roman" pitchFamily="18" charset="0"/>
                    <a:sym typeface="Wingdings" pitchFamily="2" charset="2"/>
                  </a:rPr>
                  <a:t></a:t>
                </a:r>
                <a:r>
                  <a:rPr lang="es-ES" sz="2000">
                    <a:latin typeface="Arial Narrow" pitchFamily="34" charset="0"/>
                    <a:cs typeface="Times New Roman" pitchFamily="18" charset="0"/>
                  </a:rPr>
                  <a:t>  termina en</a:t>
                </a:r>
                <a:endParaRPr lang="es-ES" sz="2000">
                  <a:latin typeface="Times New Roman" pitchFamily="18" charset="0"/>
                </a:endParaRPr>
              </a:p>
            </p:txBody>
          </p:sp>
          <p:sp>
            <p:nvSpPr>
              <p:cNvPr id="243749" name="Rectangle 37"/>
              <p:cNvSpPr>
                <a:spLocks noChangeArrowheads="1"/>
              </p:cNvSpPr>
              <p:nvPr/>
            </p:nvSpPr>
            <p:spPr bwMode="auto">
              <a:xfrm>
                <a:off x="1253" y="894"/>
                <a:ext cx="1253" cy="50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  <p:grpSp>
          <p:nvGrpSpPr>
            <p:cNvPr id="243750" name="Group 38"/>
            <p:cNvGrpSpPr>
              <a:grpSpLocks/>
            </p:cNvGrpSpPr>
            <p:nvPr/>
          </p:nvGrpSpPr>
          <p:grpSpPr bwMode="auto">
            <a:xfrm>
              <a:off x="3695" y="2957"/>
              <a:ext cx="1544" cy="495"/>
              <a:chOff x="2506" y="894"/>
              <a:chExt cx="1253" cy="500"/>
            </a:xfrm>
          </p:grpSpPr>
          <p:sp>
            <p:nvSpPr>
              <p:cNvPr id="243751" name="Rectangle 39"/>
              <p:cNvSpPr>
                <a:spLocks noChangeArrowheads="1"/>
              </p:cNvSpPr>
              <p:nvPr/>
            </p:nvSpPr>
            <p:spPr bwMode="auto">
              <a:xfrm>
                <a:off x="2534" y="894"/>
                <a:ext cx="1197" cy="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2400">
                    <a:latin typeface="Arial Narrow" pitchFamily="34" charset="0"/>
                    <a:cs typeface="Times New Roman" pitchFamily="18" charset="0"/>
                  </a:rPr>
                  <a:t>Arco</a:t>
                </a:r>
              </a:p>
              <a:p>
                <a:pPr algn="ctr" eaLnBrk="0" hangingPunct="0"/>
                <a:endParaRPr lang="es-ES" sz="2000">
                  <a:latin typeface="Times New Roman" pitchFamily="18" charset="0"/>
                </a:endParaRPr>
              </a:p>
            </p:txBody>
          </p:sp>
          <p:sp>
            <p:nvSpPr>
              <p:cNvPr id="243752" name="Rectangle 40"/>
              <p:cNvSpPr>
                <a:spLocks noChangeArrowheads="1"/>
              </p:cNvSpPr>
              <p:nvPr/>
            </p:nvSpPr>
            <p:spPr bwMode="auto">
              <a:xfrm>
                <a:off x="2506" y="894"/>
                <a:ext cx="1253" cy="50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</p:grpSp>
      <p:grpSp>
        <p:nvGrpSpPr>
          <p:cNvPr id="243816" name="Group 104"/>
          <p:cNvGrpSpPr>
            <a:grpSpLocks/>
          </p:cNvGrpSpPr>
          <p:nvPr/>
        </p:nvGrpSpPr>
        <p:grpSpPr bwMode="auto">
          <a:xfrm>
            <a:off x="1871134" y="4761691"/>
            <a:ext cx="9218084" cy="787400"/>
            <a:chOff x="884" y="3452"/>
            <a:chExt cx="4355" cy="496"/>
          </a:xfrm>
        </p:grpSpPr>
        <p:grpSp>
          <p:nvGrpSpPr>
            <p:cNvPr id="243753" name="Group 41"/>
            <p:cNvGrpSpPr>
              <a:grpSpLocks/>
            </p:cNvGrpSpPr>
            <p:nvPr/>
          </p:nvGrpSpPr>
          <p:grpSpPr bwMode="auto">
            <a:xfrm>
              <a:off x="884" y="3452"/>
              <a:ext cx="1589" cy="496"/>
              <a:chOff x="0" y="1394"/>
              <a:chExt cx="1253" cy="500"/>
            </a:xfrm>
          </p:grpSpPr>
          <p:sp>
            <p:nvSpPr>
              <p:cNvPr id="243754" name="Rectangle 42"/>
              <p:cNvSpPr>
                <a:spLocks noChangeArrowheads="1"/>
              </p:cNvSpPr>
              <p:nvPr/>
            </p:nvSpPr>
            <p:spPr bwMode="auto">
              <a:xfrm>
                <a:off x="28" y="1394"/>
                <a:ext cx="1197" cy="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2400">
                    <a:latin typeface="Arial Narrow" pitchFamily="34" charset="0"/>
                    <a:cs typeface="Times New Roman" pitchFamily="18" charset="0"/>
                  </a:rPr>
                  <a:t>Arco</a:t>
                </a:r>
              </a:p>
              <a:p>
                <a:pPr algn="ctr" eaLnBrk="0" hangingPunct="0"/>
                <a:endParaRPr lang="es-ES" sz="2400">
                  <a:latin typeface="Times New Roman" pitchFamily="18" charset="0"/>
                </a:endParaRPr>
              </a:p>
            </p:txBody>
          </p:sp>
          <p:sp>
            <p:nvSpPr>
              <p:cNvPr id="243755" name="Rectangle 43"/>
              <p:cNvSpPr>
                <a:spLocks noChangeArrowheads="1"/>
              </p:cNvSpPr>
              <p:nvPr/>
            </p:nvSpPr>
            <p:spPr bwMode="auto">
              <a:xfrm>
                <a:off x="0" y="1394"/>
                <a:ext cx="1253" cy="50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  <p:grpSp>
          <p:nvGrpSpPr>
            <p:cNvPr id="243756" name="Group 44"/>
            <p:cNvGrpSpPr>
              <a:grpSpLocks/>
            </p:cNvGrpSpPr>
            <p:nvPr/>
          </p:nvGrpSpPr>
          <p:grpSpPr bwMode="auto">
            <a:xfrm>
              <a:off x="2473" y="3452"/>
              <a:ext cx="1222" cy="496"/>
              <a:chOff x="1253" y="1394"/>
              <a:chExt cx="1253" cy="500"/>
            </a:xfrm>
          </p:grpSpPr>
          <p:sp>
            <p:nvSpPr>
              <p:cNvPr id="243757" name="Rectangle 45"/>
              <p:cNvSpPr>
                <a:spLocks noChangeArrowheads="1"/>
              </p:cNvSpPr>
              <p:nvPr/>
            </p:nvSpPr>
            <p:spPr bwMode="auto">
              <a:xfrm>
                <a:off x="1281" y="1394"/>
                <a:ext cx="1197" cy="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2000">
                    <a:latin typeface="Arial Narrow" pitchFamily="34" charset="0"/>
                    <a:cs typeface="Times New Roman" pitchFamily="18" charset="0"/>
                  </a:rPr>
                  <a:t>delimita </a:t>
                </a:r>
                <a:r>
                  <a:rPr lang="es-ES" sz="2000">
                    <a:latin typeface="Arial Narrow" pitchFamily="34" charset="0"/>
                    <a:cs typeface="Times New Roman" pitchFamily="18" charset="0"/>
                    <a:sym typeface="Wingdings" pitchFamily="2" charset="2"/>
                  </a:rPr>
                  <a:t></a:t>
                </a:r>
                <a:endParaRPr lang="es-ES" sz="2000">
                  <a:latin typeface="Arial Narrow" pitchFamily="34" charset="0"/>
                  <a:cs typeface="Times New Roman" pitchFamily="18" charset="0"/>
                </a:endParaRPr>
              </a:p>
              <a:p>
                <a:pPr algn="ctr" eaLnBrk="0" hangingPunct="0"/>
                <a:r>
                  <a:rPr lang="es-ES" sz="2000">
                    <a:latin typeface="Arial Narrow" pitchFamily="34" charset="0"/>
                    <a:cs typeface="Times New Roman" pitchFamily="18" charset="0"/>
                    <a:sym typeface="Wingdings" pitchFamily="2" charset="2"/>
                  </a:rPr>
                  <a:t></a:t>
                </a:r>
                <a:r>
                  <a:rPr lang="es-ES" sz="2000">
                    <a:latin typeface="Arial Narrow" pitchFamily="34" charset="0"/>
                    <a:cs typeface="Times New Roman" pitchFamily="18" charset="0"/>
                  </a:rPr>
                  <a:t> es delimitado</a:t>
                </a:r>
                <a:endParaRPr lang="es-ES" sz="2000">
                  <a:latin typeface="Times New Roman" pitchFamily="18" charset="0"/>
                </a:endParaRPr>
              </a:p>
            </p:txBody>
          </p:sp>
          <p:sp>
            <p:nvSpPr>
              <p:cNvPr id="243758" name="Rectangle 46"/>
              <p:cNvSpPr>
                <a:spLocks noChangeArrowheads="1"/>
              </p:cNvSpPr>
              <p:nvPr/>
            </p:nvSpPr>
            <p:spPr bwMode="auto">
              <a:xfrm>
                <a:off x="1253" y="1394"/>
                <a:ext cx="1253" cy="50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  <p:grpSp>
          <p:nvGrpSpPr>
            <p:cNvPr id="243759" name="Group 47"/>
            <p:cNvGrpSpPr>
              <a:grpSpLocks/>
            </p:cNvGrpSpPr>
            <p:nvPr/>
          </p:nvGrpSpPr>
          <p:grpSpPr bwMode="auto">
            <a:xfrm>
              <a:off x="3695" y="3452"/>
              <a:ext cx="1544" cy="496"/>
              <a:chOff x="2506" y="1394"/>
              <a:chExt cx="1253" cy="500"/>
            </a:xfrm>
          </p:grpSpPr>
          <p:sp>
            <p:nvSpPr>
              <p:cNvPr id="243760" name="Rectangle 48"/>
              <p:cNvSpPr>
                <a:spLocks noChangeArrowheads="1"/>
              </p:cNvSpPr>
              <p:nvPr/>
            </p:nvSpPr>
            <p:spPr bwMode="auto">
              <a:xfrm>
                <a:off x="2534" y="1394"/>
                <a:ext cx="1197" cy="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2400">
                    <a:latin typeface="Arial Narrow" pitchFamily="34" charset="0"/>
                    <a:cs typeface="Times New Roman" pitchFamily="18" charset="0"/>
                  </a:rPr>
                  <a:t>Polígono</a:t>
                </a:r>
              </a:p>
              <a:p>
                <a:pPr algn="ctr" eaLnBrk="0" hangingPunct="0"/>
                <a:endParaRPr lang="es-ES" sz="2000">
                  <a:latin typeface="Times New Roman" pitchFamily="18" charset="0"/>
                </a:endParaRPr>
              </a:p>
            </p:txBody>
          </p:sp>
          <p:sp>
            <p:nvSpPr>
              <p:cNvPr id="243761" name="Rectangle 49"/>
              <p:cNvSpPr>
                <a:spLocks noChangeArrowheads="1"/>
              </p:cNvSpPr>
              <p:nvPr/>
            </p:nvSpPr>
            <p:spPr bwMode="auto">
              <a:xfrm>
                <a:off x="2506" y="1394"/>
                <a:ext cx="1253" cy="50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</p:grpSp>
      <p:sp>
        <p:nvSpPr>
          <p:cNvPr id="243811" name="Text Box 99"/>
          <p:cNvSpPr txBox="1">
            <a:spLocks noChangeArrowheads="1"/>
          </p:cNvSpPr>
          <p:nvPr/>
        </p:nvSpPr>
        <p:spPr bwMode="auto">
          <a:xfrm>
            <a:off x="1" y="1"/>
            <a:ext cx="2294218" cy="36933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rgbClr val="000000"/>
                </a:solidFill>
              </a:rPr>
              <a:t>Estructuras Vectoriales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78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Estructuras Topológicas (</a:t>
            </a:r>
            <a:r>
              <a:rPr lang="es-ES_tradnl" dirty="0" smtClean="0"/>
              <a:t>V)</a:t>
            </a:r>
            <a:endParaRPr lang="es-ES" dirty="0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863212"/>
            <a:ext cx="10479616" cy="936625"/>
          </a:xfrm>
        </p:spPr>
        <p:txBody>
          <a:bodyPr/>
          <a:lstStyle/>
          <a:p>
            <a:pPr eaLnBrk="0" hangingPunct="0">
              <a:buClrTx/>
              <a:buSzTx/>
              <a:buFontTx/>
              <a:buNone/>
            </a:pPr>
            <a:r>
              <a:rPr lang="es-ES" sz="2800" dirty="0">
                <a:solidFill>
                  <a:schemeClr val="tx2"/>
                </a:solidFill>
                <a:effectLst/>
              </a:rPr>
              <a:t>Reglas en las relaciones topológicas:</a:t>
            </a:r>
          </a:p>
        </p:txBody>
      </p:sp>
      <p:grpSp>
        <p:nvGrpSpPr>
          <p:cNvPr id="246877" name="Group 93"/>
          <p:cNvGrpSpPr>
            <a:grpSpLocks/>
          </p:cNvGrpSpPr>
          <p:nvPr/>
        </p:nvGrpSpPr>
        <p:grpSpPr bwMode="auto">
          <a:xfrm>
            <a:off x="1111251" y="1417639"/>
            <a:ext cx="10293349" cy="1414462"/>
            <a:chOff x="525" y="1347"/>
            <a:chExt cx="4863" cy="891"/>
          </a:xfrm>
        </p:grpSpPr>
        <p:grpSp>
          <p:nvGrpSpPr>
            <p:cNvPr id="246838" name="Group 54"/>
            <p:cNvGrpSpPr>
              <a:grpSpLocks/>
            </p:cNvGrpSpPr>
            <p:nvPr/>
          </p:nvGrpSpPr>
          <p:grpSpPr bwMode="auto">
            <a:xfrm>
              <a:off x="525" y="1347"/>
              <a:ext cx="2432" cy="385"/>
              <a:chOff x="0" y="0"/>
              <a:chExt cx="1852" cy="394"/>
            </a:xfrm>
          </p:grpSpPr>
          <p:sp>
            <p:nvSpPr>
              <p:cNvPr id="246839" name="Rectangle 55"/>
              <p:cNvSpPr>
                <a:spLocks noChangeArrowheads="1"/>
              </p:cNvSpPr>
              <p:nvPr/>
            </p:nvSpPr>
            <p:spPr bwMode="auto">
              <a:xfrm>
                <a:off x="28" y="0"/>
                <a:ext cx="1796" cy="3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2800" b="1">
                    <a:solidFill>
                      <a:schemeClr val="hlink"/>
                    </a:solidFill>
                    <a:latin typeface="Arial Narrow" pitchFamily="34" charset="0"/>
                    <a:cs typeface="Times New Roman" pitchFamily="18" charset="0"/>
                  </a:rPr>
                  <a:t>Relaciones</a:t>
                </a:r>
                <a:r>
                  <a:rPr lang="es-ES" sz="2800" b="1">
                    <a:latin typeface="Arial Narrow" pitchFamily="34" charset="0"/>
                    <a:cs typeface="Times New Roman" pitchFamily="18" charset="0"/>
                  </a:rPr>
                  <a:t> </a:t>
                </a:r>
                <a:r>
                  <a:rPr lang="es-ES" sz="2800" b="1">
                    <a:solidFill>
                      <a:schemeClr val="hlink"/>
                    </a:solidFill>
                    <a:latin typeface="Arial Narrow" pitchFamily="34" charset="0"/>
                    <a:cs typeface="Times New Roman" pitchFamily="18" charset="0"/>
                  </a:rPr>
                  <a:t>espaciales</a:t>
                </a:r>
              </a:p>
              <a:p>
                <a:pPr algn="ctr" eaLnBrk="0" hangingPunct="0"/>
                <a:endParaRPr lang="es-ES" sz="2800" b="1">
                  <a:latin typeface="Times New Roman" pitchFamily="18" charset="0"/>
                </a:endParaRPr>
              </a:p>
            </p:txBody>
          </p:sp>
          <p:sp>
            <p:nvSpPr>
              <p:cNvPr id="246840" name="Rectangle 5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852" cy="39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  <p:grpSp>
          <p:nvGrpSpPr>
            <p:cNvPr id="246841" name="Group 57"/>
            <p:cNvGrpSpPr>
              <a:grpSpLocks/>
            </p:cNvGrpSpPr>
            <p:nvPr/>
          </p:nvGrpSpPr>
          <p:grpSpPr bwMode="auto">
            <a:xfrm>
              <a:off x="2957" y="1347"/>
              <a:ext cx="2431" cy="385"/>
              <a:chOff x="1852" y="0"/>
              <a:chExt cx="1852" cy="394"/>
            </a:xfrm>
          </p:grpSpPr>
          <p:sp>
            <p:nvSpPr>
              <p:cNvPr id="246842" name="Rectangle 58"/>
              <p:cNvSpPr>
                <a:spLocks noChangeArrowheads="1"/>
              </p:cNvSpPr>
              <p:nvPr/>
            </p:nvSpPr>
            <p:spPr bwMode="auto">
              <a:xfrm>
                <a:off x="1880" y="0"/>
                <a:ext cx="1796" cy="3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2800" b="1">
                    <a:solidFill>
                      <a:schemeClr val="hlink"/>
                    </a:solidFill>
                    <a:latin typeface="Arial Narrow" pitchFamily="34" charset="0"/>
                    <a:cs typeface="Times New Roman" pitchFamily="18" charset="0"/>
                  </a:rPr>
                  <a:t>Propiedades espaciales</a:t>
                </a:r>
                <a:endParaRPr lang="es-ES" sz="2800">
                  <a:solidFill>
                    <a:schemeClr val="hlink"/>
                  </a:solidFill>
                  <a:latin typeface="Arial Narrow" pitchFamily="34" charset="0"/>
                  <a:cs typeface="Times New Roman" pitchFamily="18" charset="0"/>
                </a:endParaRPr>
              </a:p>
              <a:p>
                <a:pPr algn="ctr" eaLnBrk="0" hangingPunct="0"/>
                <a:endParaRPr lang="es-ES" sz="2800">
                  <a:solidFill>
                    <a:schemeClr val="hlink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46843" name="Rectangle 59"/>
              <p:cNvSpPr>
                <a:spLocks noChangeArrowheads="1"/>
              </p:cNvSpPr>
              <p:nvPr/>
            </p:nvSpPr>
            <p:spPr bwMode="auto">
              <a:xfrm>
                <a:off x="1852" y="0"/>
                <a:ext cx="1852" cy="39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  <p:grpSp>
          <p:nvGrpSpPr>
            <p:cNvPr id="246844" name="Group 60"/>
            <p:cNvGrpSpPr>
              <a:grpSpLocks/>
            </p:cNvGrpSpPr>
            <p:nvPr/>
          </p:nvGrpSpPr>
          <p:grpSpPr bwMode="auto">
            <a:xfrm>
              <a:off x="525" y="1732"/>
              <a:ext cx="2432" cy="506"/>
              <a:chOff x="0" y="394"/>
              <a:chExt cx="1852" cy="394"/>
            </a:xfrm>
          </p:grpSpPr>
          <p:sp>
            <p:nvSpPr>
              <p:cNvPr id="246845" name="Rectangle 61"/>
              <p:cNvSpPr>
                <a:spLocks noChangeArrowheads="1"/>
              </p:cNvSpPr>
              <p:nvPr/>
            </p:nvSpPr>
            <p:spPr bwMode="auto">
              <a:xfrm>
                <a:off x="28" y="394"/>
                <a:ext cx="1796" cy="3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ES" sz="2000">
                    <a:latin typeface="Arial Narrow" pitchFamily="34" charset="0"/>
                    <a:cs typeface="Times New Roman" pitchFamily="18" charset="0"/>
                  </a:rPr>
                  <a:t>Cada arco tiene un nodo inicial y un nodo final</a:t>
                </a:r>
              </a:p>
              <a:p>
                <a:pPr algn="just" eaLnBrk="0" hangingPunct="0"/>
                <a:endParaRPr lang="es-ES" sz="2000">
                  <a:latin typeface="Times New Roman" pitchFamily="18" charset="0"/>
                </a:endParaRPr>
              </a:p>
            </p:txBody>
          </p:sp>
          <p:sp>
            <p:nvSpPr>
              <p:cNvPr id="246846" name="Rectangle 62"/>
              <p:cNvSpPr>
                <a:spLocks noChangeArrowheads="1"/>
              </p:cNvSpPr>
              <p:nvPr/>
            </p:nvSpPr>
            <p:spPr bwMode="auto">
              <a:xfrm>
                <a:off x="0" y="394"/>
                <a:ext cx="1852" cy="39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  <p:grpSp>
          <p:nvGrpSpPr>
            <p:cNvPr id="246847" name="Group 63"/>
            <p:cNvGrpSpPr>
              <a:grpSpLocks/>
            </p:cNvGrpSpPr>
            <p:nvPr/>
          </p:nvGrpSpPr>
          <p:grpSpPr bwMode="auto">
            <a:xfrm>
              <a:off x="2957" y="1732"/>
              <a:ext cx="2431" cy="506"/>
              <a:chOff x="1852" y="394"/>
              <a:chExt cx="1852" cy="394"/>
            </a:xfrm>
          </p:grpSpPr>
          <p:sp>
            <p:nvSpPr>
              <p:cNvPr id="246848" name="Rectangle 64"/>
              <p:cNvSpPr>
                <a:spLocks noChangeArrowheads="1"/>
              </p:cNvSpPr>
              <p:nvPr/>
            </p:nvSpPr>
            <p:spPr bwMode="auto">
              <a:xfrm>
                <a:off x="1880" y="394"/>
                <a:ext cx="1796" cy="3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ES" sz="2000">
                    <a:latin typeface="Arial Narrow" pitchFamily="34" charset="0"/>
                    <a:cs typeface="Times New Roman" pitchFamily="18" charset="0"/>
                  </a:rPr>
                  <a:t>Establece una dirección y una longitud de arco</a:t>
                </a:r>
              </a:p>
              <a:p>
                <a:pPr algn="just" eaLnBrk="0" hangingPunct="0"/>
                <a:endParaRPr lang="es-ES" sz="2000">
                  <a:latin typeface="Times New Roman" pitchFamily="18" charset="0"/>
                </a:endParaRPr>
              </a:p>
            </p:txBody>
          </p:sp>
          <p:sp>
            <p:nvSpPr>
              <p:cNvPr id="246849" name="Rectangle 65"/>
              <p:cNvSpPr>
                <a:spLocks noChangeArrowheads="1"/>
              </p:cNvSpPr>
              <p:nvPr/>
            </p:nvSpPr>
            <p:spPr bwMode="auto">
              <a:xfrm>
                <a:off x="1852" y="394"/>
                <a:ext cx="1852" cy="39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</p:grpSp>
      <p:grpSp>
        <p:nvGrpSpPr>
          <p:cNvPr id="246878" name="Group 94"/>
          <p:cNvGrpSpPr>
            <a:grpSpLocks/>
          </p:cNvGrpSpPr>
          <p:nvPr/>
        </p:nvGrpSpPr>
        <p:grpSpPr bwMode="auto">
          <a:xfrm>
            <a:off x="1111251" y="2832432"/>
            <a:ext cx="10293349" cy="776287"/>
            <a:chOff x="525" y="2239"/>
            <a:chExt cx="4863" cy="489"/>
          </a:xfrm>
        </p:grpSpPr>
        <p:grpSp>
          <p:nvGrpSpPr>
            <p:cNvPr id="246850" name="Group 66"/>
            <p:cNvGrpSpPr>
              <a:grpSpLocks/>
            </p:cNvGrpSpPr>
            <p:nvPr/>
          </p:nvGrpSpPr>
          <p:grpSpPr bwMode="auto">
            <a:xfrm>
              <a:off x="525" y="2239"/>
              <a:ext cx="2432" cy="489"/>
              <a:chOff x="0" y="788"/>
              <a:chExt cx="1852" cy="500"/>
            </a:xfrm>
          </p:grpSpPr>
          <p:sp>
            <p:nvSpPr>
              <p:cNvPr id="246851" name="Rectangle 67"/>
              <p:cNvSpPr>
                <a:spLocks noChangeArrowheads="1"/>
              </p:cNvSpPr>
              <p:nvPr/>
            </p:nvSpPr>
            <p:spPr bwMode="auto">
              <a:xfrm>
                <a:off x="28" y="788"/>
                <a:ext cx="1796" cy="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ES" sz="2000">
                    <a:latin typeface="Arial Narrow" pitchFamily="34" charset="0"/>
                    <a:cs typeface="Times New Roman" pitchFamily="18" charset="0"/>
                  </a:rPr>
                  <a:t>Los arcos están conectados entre sí por medio de nodos</a:t>
                </a:r>
              </a:p>
              <a:p>
                <a:pPr algn="just" eaLnBrk="0" hangingPunct="0"/>
                <a:endParaRPr lang="es-ES" sz="2000">
                  <a:latin typeface="Times New Roman" pitchFamily="18" charset="0"/>
                </a:endParaRPr>
              </a:p>
            </p:txBody>
          </p:sp>
          <p:sp>
            <p:nvSpPr>
              <p:cNvPr id="246852" name="Rectangle 68"/>
              <p:cNvSpPr>
                <a:spLocks noChangeArrowheads="1"/>
              </p:cNvSpPr>
              <p:nvPr/>
            </p:nvSpPr>
            <p:spPr bwMode="auto">
              <a:xfrm>
                <a:off x="0" y="788"/>
                <a:ext cx="1852" cy="50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  <p:grpSp>
          <p:nvGrpSpPr>
            <p:cNvPr id="246853" name="Group 69"/>
            <p:cNvGrpSpPr>
              <a:grpSpLocks/>
            </p:cNvGrpSpPr>
            <p:nvPr/>
          </p:nvGrpSpPr>
          <p:grpSpPr bwMode="auto">
            <a:xfrm>
              <a:off x="2957" y="2239"/>
              <a:ext cx="2431" cy="489"/>
              <a:chOff x="1852" y="788"/>
              <a:chExt cx="1852" cy="500"/>
            </a:xfrm>
          </p:grpSpPr>
          <p:sp>
            <p:nvSpPr>
              <p:cNvPr id="246854" name="Rectangle 70"/>
              <p:cNvSpPr>
                <a:spLocks noChangeArrowheads="1"/>
              </p:cNvSpPr>
              <p:nvPr/>
            </p:nvSpPr>
            <p:spPr bwMode="auto">
              <a:xfrm>
                <a:off x="1880" y="788"/>
                <a:ext cx="1796" cy="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/>
                <a:r>
                  <a:rPr lang="es-ES" sz="2000">
                    <a:latin typeface="Arial Narrow" pitchFamily="34" charset="0"/>
                    <a:cs typeface="Times New Roman" pitchFamily="18" charset="0"/>
                  </a:rPr>
                  <a:t>Establece conectividad</a:t>
                </a:r>
              </a:p>
              <a:p>
                <a:pPr algn="just" eaLnBrk="0" hangingPunct="0"/>
                <a:endParaRPr lang="es-ES" sz="2000">
                  <a:latin typeface="Times New Roman" pitchFamily="18" charset="0"/>
                </a:endParaRPr>
              </a:p>
            </p:txBody>
          </p:sp>
          <p:sp>
            <p:nvSpPr>
              <p:cNvPr id="246855" name="Rectangle 71"/>
              <p:cNvSpPr>
                <a:spLocks noChangeArrowheads="1"/>
              </p:cNvSpPr>
              <p:nvPr/>
            </p:nvSpPr>
            <p:spPr bwMode="auto">
              <a:xfrm>
                <a:off x="1852" y="788"/>
                <a:ext cx="1852" cy="50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</p:grpSp>
      <p:grpSp>
        <p:nvGrpSpPr>
          <p:cNvPr id="246879" name="Group 95"/>
          <p:cNvGrpSpPr>
            <a:grpSpLocks/>
          </p:cNvGrpSpPr>
          <p:nvPr/>
        </p:nvGrpSpPr>
        <p:grpSpPr bwMode="auto">
          <a:xfrm>
            <a:off x="1111251" y="3538090"/>
            <a:ext cx="10293349" cy="784225"/>
            <a:chOff x="525" y="2728"/>
            <a:chExt cx="4863" cy="494"/>
          </a:xfrm>
        </p:grpSpPr>
        <p:grpSp>
          <p:nvGrpSpPr>
            <p:cNvPr id="246856" name="Group 72"/>
            <p:cNvGrpSpPr>
              <a:grpSpLocks/>
            </p:cNvGrpSpPr>
            <p:nvPr/>
          </p:nvGrpSpPr>
          <p:grpSpPr bwMode="auto">
            <a:xfrm>
              <a:off x="525" y="2728"/>
              <a:ext cx="2432" cy="494"/>
              <a:chOff x="0" y="1288"/>
              <a:chExt cx="1852" cy="394"/>
            </a:xfrm>
          </p:grpSpPr>
          <p:sp>
            <p:nvSpPr>
              <p:cNvPr id="246857" name="Rectangle 73"/>
              <p:cNvSpPr>
                <a:spLocks noChangeArrowheads="1"/>
              </p:cNvSpPr>
              <p:nvPr/>
            </p:nvSpPr>
            <p:spPr bwMode="auto">
              <a:xfrm>
                <a:off x="28" y="1288"/>
                <a:ext cx="1796" cy="3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ES" sz="2000">
                    <a:latin typeface="Arial Narrow" pitchFamily="34" charset="0"/>
                    <a:cs typeface="Times New Roman" pitchFamily="18" charset="0"/>
                  </a:rPr>
                  <a:t>Los arcos tienen regiones a un lado y a otro</a:t>
                </a:r>
              </a:p>
              <a:p>
                <a:pPr algn="just" eaLnBrk="0" hangingPunct="0"/>
                <a:endParaRPr lang="es-ES" sz="2000">
                  <a:latin typeface="Times New Roman" pitchFamily="18" charset="0"/>
                </a:endParaRPr>
              </a:p>
            </p:txBody>
          </p:sp>
          <p:sp>
            <p:nvSpPr>
              <p:cNvPr id="246858" name="Rectangle 74"/>
              <p:cNvSpPr>
                <a:spLocks noChangeArrowheads="1"/>
              </p:cNvSpPr>
              <p:nvPr/>
            </p:nvSpPr>
            <p:spPr bwMode="auto">
              <a:xfrm>
                <a:off x="0" y="1288"/>
                <a:ext cx="1852" cy="39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  <p:grpSp>
          <p:nvGrpSpPr>
            <p:cNvPr id="246859" name="Group 75"/>
            <p:cNvGrpSpPr>
              <a:grpSpLocks/>
            </p:cNvGrpSpPr>
            <p:nvPr/>
          </p:nvGrpSpPr>
          <p:grpSpPr bwMode="auto">
            <a:xfrm>
              <a:off x="2957" y="2728"/>
              <a:ext cx="2431" cy="494"/>
              <a:chOff x="1852" y="1288"/>
              <a:chExt cx="1852" cy="394"/>
            </a:xfrm>
          </p:grpSpPr>
          <p:sp>
            <p:nvSpPr>
              <p:cNvPr id="246860" name="Rectangle 76"/>
              <p:cNvSpPr>
                <a:spLocks noChangeArrowheads="1"/>
              </p:cNvSpPr>
              <p:nvPr/>
            </p:nvSpPr>
            <p:spPr bwMode="auto">
              <a:xfrm>
                <a:off x="1880" y="1288"/>
                <a:ext cx="1796" cy="3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/>
                <a:r>
                  <a:rPr lang="es-ES" sz="2000">
                    <a:latin typeface="Arial Narrow" pitchFamily="34" charset="0"/>
                    <a:cs typeface="Times New Roman" pitchFamily="18" charset="0"/>
                  </a:rPr>
                  <a:t>Establece adyacencia o vecindad</a:t>
                </a:r>
              </a:p>
              <a:p>
                <a:pPr algn="just" eaLnBrk="0" hangingPunct="0"/>
                <a:endParaRPr lang="es-ES" sz="2000">
                  <a:latin typeface="Times New Roman" pitchFamily="18" charset="0"/>
                </a:endParaRPr>
              </a:p>
            </p:txBody>
          </p:sp>
          <p:sp>
            <p:nvSpPr>
              <p:cNvPr id="246861" name="Rectangle 77"/>
              <p:cNvSpPr>
                <a:spLocks noChangeArrowheads="1"/>
              </p:cNvSpPr>
              <p:nvPr/>
            </p:nvSpPr>
            <p:spPr bwMode="auto">
              <a:xfrm>
                <a:off x="1852" y="1288"/>
                <a:ext cx="1852" cy="39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</p:grpSp>
      <p:grpSp>
        <p:nvGrpSpPr>
          <p:cNvPr id="246880" name="Group 96"/>
          <p:cNvGrpSpPr>
            <a:grpSpLocks/>
          </p:cNvGrpSpPr>
          <p:nvPr/>
        </p:nvGrpSpPr>
        <p:grpSpPr bwMode="auto">
          <a:xfrm>
            <a:off x="1112309" y="4322315"/>
            <a:ext cx="10293349" cy="776287"/>
            <a:chOff x="525" y="3223"/>
            <a:chExt cx="4863" cy="489"/>
          </a:xfrm>
        </p:grpSpPr>
        <p:grpSp>
          <p:nvGrpSpPr>
            <p:cNvPr id="246862" name="Group 78"/>
            <p:cNvGrpSpPr>
              <a:grpSpLocks/>
            </p:cNvGrpSpPr>
            <p:nvPr/>
          </p:nvGrpSpPr>
          <p:grpSpPr bwMode="auto">
            <a:xfrm>
              <a:off x="525" y="3223"/>
              <a:ext cx="2432" cy="489"/>
              <a:chOff x="0" y="1682"/>
              <a:chExt cx="1852" cy="500"/>
            </a:xfrm>
          </p:grpSpPr>
          <p:sp>
            <p:nvSpPr>
              <p:cNvPr id="246863" name="Rectangle 79"/>
              <p:cNvSpPr>
                <a:spLocks noChangeArrowheads="1"/>
              </p:cNvSpPr>
              <p:nvPr/>
            </p:nvSpPr>
            <p:spPr bwMode="auto">
              <a:xfrm>
                <a:off x="28" y="1682"/>
                <a:ext cx="1796" cy="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ES" sz="2000">
                    <a:latin typeface="Arial Narrow" pitchFamily="34" charset="0"/>
                    <a:cs typeface="Times New Roman" pitchFamily="18" charset="0"/>
                  </a:rPr>
                  <a:t>Los polígonos están delimitados por una serie de arcos</a:t>
                </a:r>
              </a:p>
              <a:p>
                <a:pPr algn="just" eaLnBrk="0" hangingPunct="0"/>
                <a:endParaRPr lang="es-ES" sz="2000">
                  <a:latin typeface="Times New Roman" pitchFamily="18" charset="0"/>
                </a:endParaRPr>
              </a:p>
            </p:txBody>
          </p:sp>
          <p:sp>
            <p:nvSpPr>
              <p:cNvPr id="246864" name="Rectangle 80"/>
              <p:cNvSpPr>
                <a:spLocks noChangeArrowheads="1"/>
              </p:cNvSpPr>
              <p:nvPr/>
            </p:nvSpPr>
            <p:spPr bwMode="auto">
              <a:xfrm>
                <a:off x="0" y="1682"/>
                <a:ext cx="1852" cy="50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  <p:grpSp>
          <p:nvGrpSpPr>
            <p:cNvPr id="246865" name="Group 81"/>
            <p:cNvGrpSpPr>
              <a:grpSpLocks/>
            </p:cNvGrpSpPr>
            <p:nvPr/>
          </p:nvGrpSpPr>
          <p:grpSpPr bwMode="auto">
            <a:xfrm>
              <a:off x="2957" y="3223"/>
              <a:ext cx="2431" cy="489"/>
              <a:chOff x="1852" y="1682"/>
              <a:chExt cx="1852" cy="500"/>
            </a:xfrm>
          </p:grpSpPr>
          <p:sp>
            <p:nvSpPr>
              <p:cNvPr id="246866" name="Rectangle 82"/>
              <p:cNvSpPr>
                <a:spLocks noChangeArrowheads="1"/>
              </p:cNvSpPr>
              <p:nvPr/>
            </p:nvSpPr>
            <p:spPr bwMode="auto">
              <a:xfrm>
                <a:off x="1880" y="1682"/>
                <a:ext cx="1796" cy="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ES" sz="2000">
                    <a:latin typeface="Arial Narrow" pitchFamily="34" charset="0"/>
                    <a:cs typeface="Times New Roman" pitchFamily="18" charset="0"/>
                  </a:rPr>
                  <a:t>Establece área y perímetro de polígonos</a:t>
                </a:r>
              </a:p>
              <a:p>
                <a:pPr algn="just" eaLnBrk="0" hangingPunct="0"/>
                <a:endParaRPr lang="es-ES" sz="2000">
                  <a:latin typeface="Times New Roman" pitchFamily="18" charset="0"/>
                </a:endParaRPr>
              </a:p>
            </p:txBody>
          </p:sp>
          <p:sp>
            <p:nvSpPr>
              <p:cNvPr id="246867" name="Rectangle 83"/>
              <p:cNvSpPr>
                <a:spLocks noChangeArrowheads="1"/>
              </p:cNvSpPr>
              <p:nvPr/>
            </p:nvSpPr>
            <p:spPr bwMode="auto">
              <a:xfrm>
                <a:off x="1852" y="1682"/>
                <a:ext cx="1852" cy="50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</p:grpSp>
      <p:grpSp>
        <p:nvGrpSpPr>
          <p:cNvPr id="246881" name="Group 97"/>
          <p:cNvGrpSpPr>
            <a:grpSpLocks/>
          </p:cNvGrpSpPr>
          <p:nvPr/>
        </p:nvGrpSpPr>
        <p:grpSpPr bwMode="auto">
          <a:xfrm>
            <a:off x="1111251" y="5065055"/>
            <a:ext cx="10293349" cy="776288"/>
            <a:chOff x="525" y="3712"/>
            <a:chExt cx="4863" cy="489"/>
          </a:xfrm>
        </p:grpSpPr>
        <p:grpSp>
          <p:nvGrpSpPr>
            <p:cNvPr id="246868" name="Group 84"/>
            <p:cNvGrpSpPr>
              <a:grpSpLocks/>
            </p:cNvGrpSpPr>
            <p:nvPr/>
          </p:nvGrpSpPr>
          <p:grpSpPr bwMode="auto">
            <a:xfrm>
              <a:off x="525" y="3712"/>
              <a:ext cx="2432" cy="489"/>
              <a:chOff x="0" y="2182"/>
              <a:chExt cx="1852" cy="500"/>
            </a:xfrm>
          </p:grpSpPr>
          <p:sp>
            <p:nvSpPr>
              <p:cNvPr id="246869" name="Rectangle 85"/>
              <p:cNvSpPr>
                <a:spLocks noChangeArrowheads="1"/>
              </p:cNvSpPr>
              <p:nvPr/>
            </p:nvSpPr>
            <p:spPr bwMode="auto">
              <a:xfrm>
                <a:off x="28" y="2182"/>
                <a:ext cx="1796" cy="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ES" sz="2000">
                    <a:latin typeface="Arial Narrow" pitchFamily="34" charset="0"/>
                    <a:cs typeface="Times New Roman" pitchFamily="18" charset="0"/>
                  </a:rPr>
                  <a:t>Un polígono puede tener islas interiores o tener un polígono exterior</a:t>
                </a:r>
              </a:p>
              <a:p>
                <a:pPr algn="just" eaLnBrk="0" hangingPunct="0"/>
                <a:endParaRPr lang="es-ES" sz="2000">
                  <a:latin typeface="Times New Roman" pitchFamily="18" charset="0"/>
                </a:endParaRPr>
              </a:p>
            </p:txBody>
          </p:sp>
          <p:sp>
            <p:nvSpPr>
              <p:cNvPr id="246870" name="Rectangle 86"/>
              <p:cNvSpPr>
                <a:spLocks noChangeArrowheads="1"/>
              </p:cNvSpPr>
              <p:nvPr/>
            </p:nvSpPr>
            <p:spPr bwMode="auto">
              <a:xfrm>
                <a:off x="0" y="2182"/>
                <a:ext cx="1852" cy="50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  <p:grpSp>
          <p:nvGrpSpPr>
            <p:cNvPr id="246871" name="Group 87"/>
            <p:cNvGrpSpPr>
              <a:grpSpLocks/>
            </p:cNvGrpSpPr>
            <p:nvPr/>
          </p:nvGrpSpPr>
          <p:grpSpPr bwMode="auto">
            <a:xfrm>
              <a:off x="2957" y="3712"/>
              <a:ext cx="2431" cy="489"/>
              <a:chOff x="1852" y="2182"/>
              <a:chExt cx="1852" cy="500"/>
            </a:xfrm>
          </p:grpSpPr>
          <p:sp>
            <p:nvSpPr>
              <p:cNvPr id="246872" name="Rectangle 88"/>
              <p:cNvSpPr>
                <a:spLocks noChangeArrowheads="1"/>
              </p:cNvSpPr>
              <p:nvPr/>
            </p:nvSpPr>
            <p:spPr bwMode="auto">
              <a:xfrm>
                <a:off x="1880" y="2182"/>
                <a:ext cx="1796" cy="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ES" sz="2000">
                    <a:latin typeface="Arial Narrow" pitchFamily="34" charset="0"/>
                    <a:cs typeface="Times New Roman" pitchFamily="18" charset="0"/>
                  </a:rPr>
                  <a:t>Establece área y perímetro de polígonos</a:t>
                </a:r>
              </a:p>
              <a:p>
                <a:pPr algn="just" eaLnBrk="0" hangingPunct="0"/>
                <a:endParaRPr lang="es-ES" sz="2000">
                  <a:latin typeface="Times New Roman" pitchFamily="18" charset="0"/>
                </a:endParaRPr>
              </a:p>
            </p:txBody>
          </p:sp>
          <p:sp>
            <p:nvSpPr>
              <p:cNvPr id="246873" name="Rectangle 89"/>
              <p:cNvSpPr>
                <a:spLocks noChangeArrowheads="1"/>
              </p:cNvSpPr>
              <p:nvPr/>
            </p:nvSpPr>
            <p:spPr bwMode="auto">
              <a:xfrm>
                <a:off x="1852" y="2182"/>
                <a:ext cx="1852" cy="50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</p:grpSp>
      <p:sp>
        <p:nvSpPr>
          <p:cNvPr id="246875" name="Text Box 91"/>
          <p:cNvSpPr txBox="1">
            <a:spLocks noChangeArrowheads="1"/>
          </p:cNvSpPr>
          <p:nvPr/>
        </p:nvSpPr>
        <p:spPr bwMode="auto">
          <a:xfrm>
            <a:off x="1" y="1"/>
            <a:ext cx="2294218" cy="36933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rgbClr val="000000"/>
                </a:solidFill>
              </a:rPr>
              <a:t>Estructuras Vectoriales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11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6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6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6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46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78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Ejemplo de Topología en red</a:t>
            </a:r>
            <a:endParaRPr lang="es-ES"/>
          </a:p>
        </p:txBody>
      </p:sp>
      <p:graphicFrame>
        <p:nvGraphicFramePr>
          <p:cNvPr id="206854" name="Object 6"/>
          <p:cNvGraphicFramePr>
            <a:graphicFrameLocks noGrp="1" noChangeAspect="1"/>
          </p:cNvGraphicFramePr>
          <p:nvPr>
            <p:ph sz="half" idx="1"/>
          </p:nvPr>
        </p:nvGraphicFramePr>
        <p:xfrm>
          <a:off x="1871133" y="1196976"/>
          <a:ext cx="8544984" cy="196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Image" r:id="rId3" imgW="4211988" imgH="1290612" progId="Photoshop.Image.6">
                  <p:embed/>
                </p:oleObj>
              </mc:Choice>
              <mc:Fallback>
                <p:oleObj name="Image" r:id="rId3" imgW="4211988" imgH="1290612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133" y="1196976"/>
                        <a:ext cx="8544984" cy="196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5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06968" y="3197225"/>
          <a:ext cx="4017433" cy="364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Image" r:id="rId5" imgW="1766170" imgH="2136562" progId="Photoshop.Image.6">
                  <p:embed/>
                </p:oleObj>
              </mc:Choice>
              <mc:Fallback>
                <p:oleObj name="Image" r:id="rId5" imgW="1766170" imgH="2136562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968" y="3197225"/>
                        <a:ext cx="4017433" cy="364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7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736167" y="3238500"/>
          <a:ext cx="4991100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Image" r:id="rId7" imgW="2243143" imgH="2145615" progId="Photoshop.Image.6">
                  <p:embed/>
                </p:oleObj>
              </mc:Choice>
              <mc:Fallback>
                <p:oleObj name="Image" r:id="rId7" imgW="2243143" imgH="2145615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6167" y="3238500"/>
                        <a:ext cx="4991100" cy="358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60" name="Text Box 12"/>
          <p:cNvSpPr txBox="1">
            <a:spLocks noChangeArrowheads="1"/>
          </p:cNvSpPr>
          <p:nvPr/>
        </p:nvSpPr>
        <p:spPr bwMode="auto">
          <a:xfrm>
            <a:off x="8312152" y="1"/>
            <a:ext cx="2365391" cy="36933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rgbClr val="000000"/>
                </a:solidFill>
              </a:rPr>
              <a:t>Estructuras Topológicas</a:t>
            </a:r>
            <a:endParaRPr lang="es-ES">
              <a:solidFill>
                <a:srgbClr val="000000"/>
              </a:solidFill>
            </a:endParaRPr>
          </a:p>
        </p:txBody>
      </p:sp>
      <p:sp>
        <p:nvSpPr>
          <p:cNvPr id="206861" name="Text Box 13"/>
          <p:cNvSpPr txBox="1">
            <a:spLocks noChangeArrowheads="1"/>
          </p:cNvSpPr>
          <p:nvPr/>
        </p:nvSpPr>
        <p:spPr bwMode="auto">
          <a:xfrm>
            <a:off x="1" y="1"/>
            <a:ext cx="2294218" cy="36933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rgbClr val="000000"/>
                </a:solidFill>
              </a:rPr>
              <a:t>Estructuras Vectoriales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11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520" name="Group 120"/>
          <p:cNvGrpSpPr>
            <a:grpSpLocks/>
          </p:cNvGrpSpPr>
          <p:nvPr/>
        </p:nvGrpSpPr>
        <p:grpSpPr bwMode="auto">
          <a:xfrm>
            <a:off x="5858934" y="4635500"/>
            <a:ext cx="6125633" cy="2065338"/>
            <a:chOff x="2768" y="2920"/>
            <a:chExt cx="2894" cy="1301"/>
          </a:xfrm>
        </p:grpSpPr>
        <p:sp>
          <p:nvSpPr>
            <p:cNvPr id="230516" name="Rectangle 116"/>
            <p:cNvSpPr>
              <a:spLocks noChangeArrowheads="1"/>
            </p:cNvSpPr>
            <p:nvPr/>
          </p:nvSpPr>
          <p:spPr bwMode="auto">
            <a:xfrm>
              <a:off x="2768" y="2920"/>
              <a:ext cx="2892" cy="13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/>
            </a:p>
          </p:txBody>
        </p:sp>
        <p:grpSp>
          <p:nvGrpSpPr>
            <p:cNvPr id="230513" name="Group 113"/>
            <p:cNvGrpSpPr>
              <a:grpSpLocks/>
            </p:cNvGrpSpPr>
            <p:nvPr/>
          </p:nvGrpSpPr>
          <p:grpSpPr bwMode="auto">
            <a:xfrm>
              <a:off x="2769" y="2921"/>
              <a:ext cx="2893" cy="1300"/>
              <a:chOff x="2769" y="2921"/>
              <a:chExt cx="2893" cy="1300"/>
            </a:xfrm>
          </p:grpSpPr>
          <p:sp>
            <p:nvSpPr>
              <p:cNvPr id="230493" name="Rectangle 93"/>
              <p:cNvSpPr>
                <a:spLocks noChangeArrowheads="1"/>
              </p:cNvSpPr>
              <p:nvPr/>
            </p:nvSpPr>
            <p:spPr bwMode="auto">
              <a:xfrm>
                <a:off x="2769" y="3351"/>
                <a:ext cx="291" cy="8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1200">
                    <a:latin typeface="Tahoma" charset="0"/>
                  </a:rPr>
                  <a:t>a1</a:t>
                </a:r>
                <a:br>
                  <a:rPr lang="es-ES" sz="1200">
                    <a:latin typeface="Tahoma" charset="0"/>
                  </a:rPr>
                </a:br>
                <a:r>
                  <a:rPr lang="es-ES" sz="1200">
                    <a:latin typeface="Tahoma" charset="0"/>
                  </a:rPr>
                  <a:t>a2</a:t>
                </a:r>
                <a:br>
                  <a:rPr lang="es-ES" sz="1200">
                    <a:latin typeface="Tahoma" charset="0"/>
                  </a:rPr>
                </a:br>
                <a:r>
                  <a:rPr lang="es-ES" sz="1200">
                    <a:latin typeface="Tahoma" charset="0"/>
                  </a:rPr>
                  <a:t>a3</a:t>
                </a:r>
                <a:br>
                  <a:rPr lang="es-ES" sz="1200">
                    <a:latin typeface="Tahoma" charset="0"/>
                  </a:rPr>
                </a:br>
                <a:r>
                  <a:rPr lang="es-ES" sz="1200">
                    <a:latin typeface="Tahoma" charset="0"/>
                  </a:rPr>
                  <a:t>a4</a:t>
                </a:r>
                <a:br>
                  <a:rPr lang="es-ES" sz="1200">
                    <a:latin typeface="Tahoma" charset="0"/>
                  </a:rPr>
                </a:br>
                <a:r>
                  <a:rPr lang="es-ES" sz="1200">
                    <a:latin typeface="Tahoma" charset="0"/>
                  </a:rPr>
                  <a:t>a5</a:t>
                </a:r>
                <a:br>
                  <a:rPr lang="es-ES" sz="1200">
                    <a:latin typeface="Tahoma" charset="0"/>
                  </a:rPr>
                </a:br>
                <a:r>
                  <a:rPr lang="es-ES" sz="1200">
                    <a:latin typeface="Tahoma" charset="0"/>
                  </a:rPr>
                  <a:t>a6</a:t>
                </a:r>
                <a:br>
                  <a:rPr lang="es-ES" sz="1200">
                    <a:latin typeface="Tahoma" charset="0"/>
                  </a:rPr>
                </a:br>
                <a:r>
                  <a:rPr lang="es-ES" sz="1200">
                    <a:latin typeface="Tahoma" charset="0"/>
                  </a:rPr>
                  <a:t>a7</a:t>
                </a:r>
              </a:p>
            </p:txBody>
          </p:sp>
          <p:sp>
            <p:nvSpPr>
              <p:cNvPr id="230496" name="Rectangle 96"/>
              <p:cNvSpPr>
                <a:spLocks noChangeArrowheads="1"/>
              </p:cNvSpPr>
              <p:nvPr/>
            </p:nvSpPr>
            <p:spPr bwMode="auto">
              <a:xfrm>
                <a:off x="3060" y="3351"/>
                <a:ext cx="691" cy="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1200" b="1">
                    <a:latin typeface="Tahoma" charset="0"/>
                  </a:rPr>
                  <a:t>N1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N2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N3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N4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N3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N5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N6</a:t>
                </a:r>
              </a:p>
            </p:txBody>
          </p:sp>
          <p:sp>
            <p:nvSpPr>
              <p:cNvPr id="230499" name="Rectangle 99"/>
              <p:cNvSpPr>
                <a:spLocks noChangeArrowheads="1"/>
              </p:cNvSpPr>
              <p:nvPr/>
            </p:nvSpPr>
            <p:spPr bwMode="auto">
              <a:xfrm>
                <a:off x="3751" y="3351"/>
                <a:ext cx="640" cy="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1200" b="1">
                    <a:latin typeface="Tahoma" charset="0"/>
                  </a:rPr>
                  <a:t>N2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N3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N1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N1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N2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N5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N6</a:t>
                </a:r>
              </a:p>
            </p:txBody>
          </p:sp>
          <p:sp>
            <p:nvSpPr>
              <p:cNvPr id="230502" name="Rectangle 102"/>
              <p:cNvSpPr>
                <a:spLocks noChangeArrowheads="1"/>
              </p:cNvSpPr>
              <p:nvPr/>
            </p:nvSpPr>
            <p:spPr bwMode="auto">
              <a:xfrm>
                <a:off x="4391" y="3351"/>
                <a:ext cx="595" cy="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1200" b="1">
                    <a:latin typeface="Tahoma" charset="0"/>
                  </a:rPr>
                  <a:t>E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E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E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B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B</a:t>
                </a:r>
              </a:p>
            </p:txBody>
          </p:sp>
          <p:sp>
            <p:nvSpPr>
              <p:cNvPr id="230505" name="Rectangle 105"/>
              <p:cNvSpPr>
                <a:spLocks noChangeArrowheads="1"/>
              </p:cNvSpPr>
              <p:nvPr/>
            </p:nvSpPr>
            <p:spPr bwMode="auto">
              <a:xfrm>
                <a:off x="4986" y="3351"/>
                <a:ext cx="676" cy="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1200" b="1">
                    <a:latin typeface="Tahoma" charset="0"/>
                  </a:rPr>
                  <a:t>A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B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B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B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C</a:t>
                </a:r>
              </a:p>
            </p:txBody>
          </p:sp>
          <p:sp>
            <p:nvSpPr>
              <p:cNvPr id="230451" name="Rectangle 51"/>
              <p:cNvSpPr>
                <a:spLocks noChangeArrowheads="1"/>
              </p:cNvSpPr>
              <p:nvPr/>
            </p:nvSpPr>
            <p:spPr bwMode="auto">
              <a:xfrm>
                <a:off x="2769" y="2921"/>
                <a:ext cx="2893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r>
                  <a:rPr lang="es-ES_tradnl" sz="1200" b="1">
                    <a:latin typeface="Tahoma" charset="0"/>
                  </a:rPr>
                  <a:t>Topología de arcos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30452" name="Rectangle 52"/>
              <p:cNvSpPr>
                <a:spLocks noChangeArrowheads="1"/>
              </p:cNvSpPr>
              <p:nvPr/>
            </p:nvSpPr>
            <p:spPr bwMode="auto">
              <a:xfrm>
                <a:off x="2769" y="2921"/>
                <a:ext cx="2893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30466" name="Rectangle 66"/>
              <p:cNvSpPr>
                <a:spLocks noChangeArrowheads="1"/>
              </p:cNvSpPr>
              <p:nvPr/>
            </p:nvSpPr>
            <p:spPr bwMode="auto">
              <a:xfrm>
                <a:off x="2769" y="3136"/>
                <a:ext cx="338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r>
                  <a:rPr lang="es-ES" sz="1200" b="1">
                    <a:latin typeface="Tahoma" charset="0"/>
                  </a:rPr>
                  <a:t>Arc</a:t>
                </a:r>
                <a:r>
                  <a:rPr lang="es-ES_tradnl" sz="1200" b="1">
                    <a:latin typeface="Tahoma" charset="0"/>
                  </a:rPr>
                  <a:t>o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30467" name="Rectangle 67"/>
              <p:cNvSpPr>
                <a:spLocks noChangeArrowheads="1"/>
              </p:cNvSpPr>
              <p:nvPr/>
            </p:nvSpPr>
            <p:spPr bwMode="auto">
              <a:xfrm>
                <a:off x="2769" y="3136"/>
                <a:ext cx="291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30469" name="Rectangle 69"/>
              <p:cNvSpPr>
                <a:spLocks noChangeArrowheads="1"/>
              </p:cNvSpPr>
              <p:nvPr/>
            </p:nvSpPr>
            <p:spPr bwMode="auto">
              <a:xfrm>
                <a:off x="3060" y="3136"/>
                <a:ext cx="691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r>
                  <a:rPr lang="es-ES_tradnl" sz="1200" b="1">
                    <a:latin typeface="Tahoma" charset="0"/>
                  </a:rPr>
                  <a:t>Nodo inicial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30470" name="Rectangle 70"/>
              <p:cNvSpPr>
                <a:spLocks noChangeArrowheads="1"/>
              </p:cNvSpPr>
              <p:nvPr/>
            </p:nvSpPr>
            <p:spPr bwMode="auto">
              <a:xfrm>
                <a:off x="3060" y="3136"/>
                <a:ext cx="691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30472" name="Rectangle 72"/>
              <p:cNvSpPr>
                <a:spLocks noChangeArrowheads="1"/>
              </p:cNvSpPr>
              <p:nvPr/>
            </p:nvSpPr>
            <p:spPr bwMode="auto">
              <a:xfrm>
                <a:off x="3751" y="3136"/>
                <a:ext cx="640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r>
                  <a:rPr lang="es-ES" sz="1200" b="1">
                    <a:latin typeface="Tahoma" charset="0"/>
                  </a:rPr>
                  <a:t>Nod</a:t>
                </a:r>
                <a:r>
                  <a:rPr lang="es-ES_tradnl" sz="1200" b="1">
                    <a:latin typeface="Tahoma" charset="0"/>
                  </a:rPr>
                  <a:t>o final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30473" name="Rectangle 73"/>
              <p:cNvSpPr>
                <a:spLocks noChangeArrowheads="1"/>
              </p:cNvSpPr>
              <p:nvPr/>
            </p:nvSpPr>
            <p:spPr bwMode="auto">
              <a:xfrm>
                <a:off x="3751" y="3136"/>
                <a:ext cx="640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30475" name="Rectangle 75"/>
              <p:cNvSpPr>
                <a:spLocks noChangeArrowheads="1"/>
              </p:cNvSpPr>
              <p:nvPr/>
            </p:nvSpPr>
            <p:spPr bwMode="auto">
              <a:xfrm>
                <a:off x="4391" y="3136"/>
                <a:ext cx="595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r>
                  <a:rPr lang="es-ES" sz="1200" b="1">
                    <a:latin typeface="Tahoma" charset="0"/>
                  </a:rPr>
                  <a:t>Pol</a:t>
                </a:r>
                <a:r>
                  <a:rPr lang="es-ES_tradnl" sz="1200" b="1">
                    <a:latin typeface="Tahoma" charset="0"/>
                  </a:rPr>
                  <a:t>. izq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30476" name="Rectangle 76"/>
              <p:cNvSpPr>
                <a:spLocks noChangeArrowheads="1"/>
              </p:cNvSpPr>
              <p:nvPr/>
            </p:nvSpPr>
            <p:spPr bwMode="auto">
              <a:xfrm>
                <a:off x="4391" y="3136"/>
                <a:ext cx="595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30478" name="Rectangle 78"/>
              <p:cNvSpPr>
                <a:spLocks noChangeArrowheads="1"/>
              </p:cNvSpPr>
              <p:nvPr/>
            </p:nvSpPr>
            <p:spPr bwMode="auto">
              <a:xfrm>
                <a:off x="4986" y="3136"/>
                <a:ext cx="676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r>
                  <a:rPr lang="es-ES_tradnl" sz="1200" b="1">
                    <a:latin typeface="Tahoma" charset="0"/>
                  </a:rPr>
                  <a:t>P</a:t>
                </a:r>
                <a:r>
                  <a:rPr lang="es-ES" sz="1200" b="1">
                    <a:latin typeface="Tahoma" charset="0"/>
                  </a:rPr>
                  <a:t>ol</a:t>
                </a:r>
                <a:r>
                  <a:rPr lang="es-ES_tradnl" sz="1200" b="1">
                    <a:latin typeface="Tahoma" charset="0"/>
                  </a:rPr>
                  <a:t>. der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30479" name="Rectangle 79"/>
              <p:cNvSpPr>
                <a:spLocks noChangeArrowheads="1"/>
              </p:cNvSpPr>
              <p:nvPr/>
            </p:nvSpPr>
            <p:spPr bwMode="auto">
              <a:xfrm>
                <a:off x="4986" y="3136"/>
                <a:ext cx="676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30494" name="Rectangle 94"/>
              <p:cNvSpPr>
                <a:spLocks noChangeArrowheads="1"/>
              </p:cNvSpPr>
              <p:nvPr/>
            </p:nvSpPr>
            <p:spPr bwMode="auto">
              <a:xfrm>
                <a:off x="2769" y="3351"/>
                <a:ext cx="291" cy="87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30497" name="Rectangle 97"/>
              <p:cNvSpPr>
                <a:spLocks noChangeArrowheads="1"/>
              </p:cNvSpPr>
              <p:nvPr/>
            </p:nvSpPr>
            <p:spPr bwMode="auto">
              <a:xfrm>
                <a:off x="3060" y="3351"/>
                <a:ext cx="691" cy="87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30500" name="Rectangle 100"/>
              <p:cNvSpPr>
                <a:spLocks noChangeArrowheads="1"/>
              </p:cNvSpPr>
              <p:nvPr/>
            </p:nvSpPr>
            <p:spPr bwMode="auto">
              <a:xfrm>
                <a:off x="3751" y="3351"/>
                <a:ext cx="640" cy="87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30503" name="Rectangle 103"/>
              <p:cNvSpPr>
                <a:spLocks noChangeArrowheads="1"/>
              </p:cNvSpPr>
              <p:nvPr/>
            </p:nvSpPr>
            <p:spPr bwMode="auto">
              <a:xfrm>
                <a:off x="4391" y="3351"/>
                <a:ext cx="595" cy="87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30506" name="Rectangle 106"/>
              <p:cNvSpPr>
                <a:spLocks noChangeArrowheads="1"/>
              </p:cNvSpPr>
              <p:nvPr/>
            </p:nvSpPr>
            <p:spPr bwMode="auto">
              <a:xfrm>
                <a:off x="4986" y="3351"/>
                <a:ext cx="676" cy="87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</p:grpSp>
      <p:sp>
        <p:nvSpPr>
          <p:cNvPr id="23040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390651" y="188914"/>
            <a:ext cx="8879416" cy="765175"/>
          </a:xfrm>
        </p:spPr>
        <p:txBody>
          <a:bodyPr/>
          <a:lstStyle/>
          <a:p>
            <a:r>
              <a:rPr lang="es-ES_tradnl" sz="3200"/>
              <a:t>Ejemplo de Topología de Polígonos</a:t>
            </a:r>
            <a:endParaRPr lang="es-ES" sz="3200"/>
          </a:p>
        </p:txBody>
      </p:sp>
      <p:pic>
        <p:nvPicPr>
          <p:cNvPr id="230411" name="Picture 11" descr="arc-node data model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836614"/>
            <a:ext cx="5422900" cy="3724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30510" name="Group 110"/>
          <p:cNvGrpSpPr>
            <a:grpSpLocks/>
          </p:cNvGrpSpPr>
          <p:nvPr/>
        </p:nvGrpSpPr>
        <p:grpSpPr bwMode="auto">
          <a:xfrm>
            <a:off x="5520267" y="1196976"/>
            <a:ext cx="6432551" cy="2593975"/>
            <a:chOff x="2971" y="572"/>
            <a:chExt cx="2531" cy="1361"/>
          </a:xfrm>
        </p:grpSpPr>
        <p:grpSp>
          <p:nvGrpSpPr>
            <p:cNvPr id="230509" name="Group 109"/>
            <p:cNvGrpSpPr>
              <a:grpSpLocks/>
            </p:cNvGrpSpPr>
            <p:nvPr/>
          </p:nvGrpSpPr>
          <p:grpSpPr bwMode="auto">
            <a:xfrm>
              <a:off x="2971" y="572"/>
              <a:ext cx="2531" cy="1361"/>
              <a:chOff x="2971" y="572"/>
              <a:chExt cx="2531" cy="1361"/>
            </a:xfrm>
          </p:grpSpPr>
          <p:sp>
            <p:nvSpPr>
              <p:cNvPr id="230441" name="Rectangle 41"/>
              <p:cNvSpPr>
                <a:spLocks noChangeArrowheads="1"/>
              </p:cNvSpPr>
              <p:nvPr/>
            </p:nvSpPr>
            <p:spPr bwMode="auto">
              <a:xfrm>
                <a:off x="2971" y="572"/>
                <a:ext cx="2531" cy="1361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grpSp>
            <p:nvGrpSpPr>
              <p:cNvPr id="230414" name="Group 14"/>
              <p:cNvGrpSpPr>
                <a:grpSpLocks/>
              </p:cNvGrpSpPr>
              <p:nvPr/>
            </p:nvGrpSpPr>
            <p:grpSpPr bwMode="auto">
              <a:xfrm>
                <a:off x="2971" y="574"/>
                <a:ext cx="2529" cy="212"/>
                <a:chOff x="0" y="0"/>
                <a:chExt cx="4017" cy="288"/>
              </a:xfrm>
            </p:grpSpPr>
            <p:sp>
              <p:nvSpPr>
                <p:cNvPr id="230415" name="Rectangle 15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017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s-ES_tradnl" sz="1200" b="1">
                      <a:latin typeface="Tahoma" charset="0"/>
                    </a:rPr>
                    <a:t>Coordenadas de arcos</a:t>
                  </a:r>
                  <a:endParaRPr lang="es-ES" sz="1200">
                    <a:latin typeface="Tahoma" charset="0"/>
                  </a:endParaRPr>
                </a:p>
              </p:txBody>
            </p:sp>
            <p:sp>
              <p:nvSpPr>
                <p:cNvPr id="230416" name="Rectangle 1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017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C"/>
                </a:p>
              </p:txBody>
            </p:sp>
          </p:grpSp>
          <p:grpSp>
            <p:nvGrpSpPr>
              <p:cNvPr id="230417" name="Group 17"/>
              <p:cNvGrpSpPr>
                <a:grpSpLocks/>
              </p:cNvGrpSpPr>
              <p:nvPr/>
            </p:nvGrpSpPr>
            <p:grpSpPr bwMode="auto">
              <a:xfrm>
                <a:off x="2971" y="786"/>
                <a:ext cx="391" cy="211"/>
                <a:chOff x="0" y="288"/>
                <a:chExt cx="425" cy="288"/>
              </a:xfrm>
            </p:grpSpPr>
            <p:sp>
              <p:nvSpPr>
                <p:cNvPr id="230418" name="Rectangle 18"/>
                <p:cNvSpPr>
                  <a:spLocks noChangeArrowheads="1"/>
                </p:cNvSpPr>
                <p:nvPr/>
              </p:nvSpPr>
              <p:spPr bwMode="auto">
                <a:xfrm>
                  <a:off x="0" y="288"/>
                  <a:ext cx="42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s-ES" sz="1200" b="1">
                      <a:latin typeface="Tahoma" charset="0"/>
                    </a:rPr>
                    <a:t>Arc</a:t>
                  </a:r>
                  <a:r>
                    <a:rPr lang="es-ES_tradnl" sz="1200" b="1">
                      <a:latin typeface="Tahoma" charset="0"/>
                    </a:rPr>
                    <a:t>o</a:t>
                  </a:r>
                  <a:endParaRPr lang="es-ES" sz="1200">
                    <a:latin typeface="Tahoma" charset="0"/>
                  </a:endParaRPr>
                </a:p>
              </p:txBody>
            </p:sp>
            <p:sp>
              <p:nvSpPr>
                <p:cNvPr id="230419" name="Rectangle 19"/>
                <p:cNvSpPr>
                  <a:spLocks noChangeArrowheads="1"/>
                </p:cNvSpPr>
                <p:nvPr/>
              </p:nvSpPr>
              <p:spPr bwMode="auto">
                <a:xfrm>
                  <a:off x="0" y="288"/>
                  <a:ext cx="425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C"/>
                </a:p>
              </p:txBody>
            </p:sp>
          </p:grpSp>
          <p:grpSp>
            <p:nvGrpSpPr>
              <p:cNvPr id="230420" name="Group 20"/>
              <p:cNvGrpSpPr>
                <a:grpSpLocks/>
              </p:cNvGrpSpPr>
              <p:nvPr/>
            </p:nvGrpSpPr>
            <p:grpSpPr bwMode="auto">
              <a:xfrm>
                <a:off x="3362" y="786"/>
                <a:ext cx="568" cy="211"/>
                <a:chOff x="425" y="288"/>
                <a:chExt cx="954" cy="288"/>
              </a:xfrm>
            </p:grpSpPr>
            <p:sp>
              <p:nvSpPr>
                <p:cNvPr id="230421" name="Rectangle 21"/>
                <p:cNvSpPr>
                  <a:spLocks noChangeArrowheads="1"/>
                </p:cNvSpPr>
                <p:nvPr/>
              </p:nvSpPr>
              <p:spPr bwMode="auto">
                <a:xfrm>
                  <a:off x="425" y="288"/>
                  <a:ext cx="95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s-ES" sz="1200" b="1">
                      <a:latin typeface="Tahoma" charset="0"/>
                    </a:rPr>
                    <a:t>X, Y</a:t>
                  </a:r>
                  <a:r>
                    <a:rPr lang="es-ES_tradnl" sz="1200" b="1">
                      <a:latin typeface="Tahoma" charset="0"/>
                    </a:rPr>
                    <a:t> inicial</a:t>
                  </a:r>
                  <a:endParaRPr lang="es-ES" sz="1200">
                    <a:latin typeface="Tahoma" charset="0"/>
                  </a:endParaRPr>
                </a:p>
              </p:txBody>
            </p:sp>
            <p:sp>
              <p:nvSpPr>
                <p:cNvPr id="230422" name="Rectangle 22"/>
                <p:cNvSpPr>
                  <a:spLocks noChangeArrowheads="1"/>
                </p:cNvSpPr>
                <p:nvPr/>
              </p:nvSpPr>
              <p:spPr bwMode="auto">
                <a:xfrm>
                  <a:off x="425" y="288"/>
                  <a:ext cx="954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C"/>
                </a:p>
              </p:txBody>
            </p:sp>
          </p:grpSp>
          <p:grpSp>
            <p:nvGrpSpPr>
              <p:cNvPr id="230423" name="Group 23"/>
              <p:cNvGrpSpPr>
                <a:grpSpLocks/>
              </p:cNvGrpSpPr>
              <p:nvPr/>
            </p:nvGrpSpPr>
            <p:grpSpPr bwMode="auto">
              <a:xfrm>
                <a:off x="3930" y="786"/>
                <a:ext cx="1046" cy="211"/>
                <a:chOff x="1379" y="288"/>
                <a:chExt cx="1758" cy="288"/>
              </a:xfrm>
            </p:grpSpPr>
            <p:sp>
              <p:nvSpPr>
                <p:cNvPr id="230424" name="Rectangle 24"/>
                <p:cNvSpPr>
                  <a:spLocks noChangeArrowheads="1"/>
                </p:cNvSpPr>
                <p:nvPr/>
              </p:nvSpPr>
              <p:spPr bwMode="auto">
                <a:xfrm>
                  <a:off x="1379" y="288"/>
                  <a:ext cx="1758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s-ES" sz="1200" b="1">
                      <a:latin typeface="Tahoma" charset="0"/>
                    </a:rPr>
                    <a:t>X, Y</a:t>
                  </a:r>
                  <a:r>
                    <a:rPr lang="es-ES_tradnl" sz="1200" b="1">
                      <a:latin typeface="Tahoma" charset="0"/>
                    </a:rPr>
                    <a:t> media</a:t>
                  </a:r>
                  <a:endParaRPr lang="es-ES" sz="1200">
                    <a:latin typeface="Tahoma" charset="0"/>
                  </a:endParaRPr>
                </a:p>
              </p:txBody>
            </p:sp>
            <p:sp>
              <p:nvSpPr>
                <p:cNvPr id="230425" name="Rectangle 25"/>
                <p:cNvSpPr>
                  <a:spLocks noChangeArrowheads="1"/>
                </p:cNvSpPr>
                <p:nvPr/>
              </p:nvSpPr>
              <p:spPr bwMode="auto">
                <a:xfrm>
                  <a:off x="1379" y="288"/>
                  <a:ext cx="1758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C"/>
                </a:p>
              </p:txBody>
            </p:sp>
          </p:grpSp>
          <p:grpSp>
            <p:nvGrpSpPr>
              <p:cNvPr id="230426" name="Group 26"/>
              <p:cNvGrpSpPr>
                <a:grpSpLocks/>
              </p:cNvGrpSpPr>
              <p:nvPr/>
            </p:nvGrpSpPr>
            <p:grpSpPr bwMode="auto">
              <a:xfrm>
                <a:off x="4976" y="786"/>
                <a:ext cx="524" cy="211"/>
                <a:chOff x="3137" y="288"/>
                <a:chExt cx="880" cy="288"/>
              </a:xfrm>
            </p:grpSpPr>
            <p:sp>
              <p:nvSpPr>
                <p:cNvPr id="230427" name="Rectangle 27"/>
                <p:cNvSpPr>
                  <a:spLocks noChangeArrowheads="1"/>
                </p:cNvSpPr>
                <p:nvPr/>
              </p:nvSpPr>
              <p:spPr bwMode="auto">
                <a:xfrm>
                  <a:off x="3137" y="288"/>
                  <a:ext cx="88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s-ES" sz="1200" b="1">
                      <a:latin typeface="Tahoma" charset="0"/>
                    </a:rPr>
                    <a:t>X, Y</a:t>
                  </a:r>
                  <a:r>
                    <a:rPr lang="es-ES_tradnl" sz="1200" b="1">
                      <a:latin typeface="Tahoma" charset="0"/>
                    </a:rPr>
                    <a:t> final</a:t>
                  </a:r>
                  <a:endParaRPr lang="es-ES" sz="1200">
                    <a:latin typeface="Tahoma" charset="0"/>
                  </a:endParaRPr>
                </a:p>
              </p:txBody>
            </p:sp>
            <p:sp>
              <p:nvSpPr>
                <p:cNvPr id="230428" name="Rectangle 28"/>
                <p:cNvSpPr>
                  <a:spLocks noChangeArrowheads="1"/>
                </p:cNvSpPr>
                <p:nvPr/>
              </p:nvSpPr>
              <p:spPr bwMode="auto">
                <a:xfrm>
                  <a:off x="3137" y="288"/>
                  <a:ext cx="880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C"/>
                </a:p>
              </p:txBody>
            </p:sp>
          </p:grpSp>
        </p:grpSp>
        <p:grpSp>
          <p:nvGrpSpPr>
            <p:cNvPr id="230429" name="Group 29"/>
            <p:cNvGrpSpPr>
              <a:grpSpLocks/>
            </p:cNvGrpSpPr>
            <p:nvPr/>
          </p:nvGrpSpPr>
          <p:grpSpPr bwMode="auto">
            <a:xfrm>
              <a:off x="2971" y="997"/>
              <a:ext cx="391" cy="936"/>
              <a:chOff x="0" y="576"/>
              <a:chExt cx="425" cy="1668"/>
            </a:xfrm>
          </p:grpSpPr>
          <p:sp>
            <p:nvSpPr>
              <p:cNvPr id="230430" name="Rectangle 30"/>
              <p:cNvSpPr>
                <a:spLocks noChangeArrowheads="1"/>
              </p:cNvSpPr>
              <p:nvPr/>
            </p:nvSpPr>
            <p:spPr bwMode="auto">
              <a:xfrm>
                <a:off x="0" y="576"/>
                <a:ext cx="425" cy="16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1200" b="1">
                    <a:latin typeface="Tahoma" charset="0"/>
                  </a:rPr>
                  <a:t>a1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a2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a3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a4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a5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a6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a7</a:t>
                </a:r>
              </a:p>
            </p:txBody>
          </p:sp>
          <p:sp>
            <p:nvSpPr>
              <p:cNvPr id="230431" name="Rectangle 31"/>
              <p:cNvSpPr>
                <a:spLocks noChangeArrowheads="1"/>
              </p:cNvSpPr>
              <p:nvPr/>
            </p:nvSpPr>
            <p:spPr bwMode="auto">
              <a:xfrm>
                <a:off x="0" y="576"/>
                <a:ext cx="425" cy="1668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  <p:grpSp>
          <p:nvGrpSpPr>
            <p:cNvPr id="230432" name="Group 32"/>
            <p:cNvGrpSpPr>
              <a:grpSpLocks/>
            </p:cNvGrpSpPr>
            <p:nvPr/>
          </p:nvGrpSpPr>
          <p:grpSpPr bwMode="auto">
            <a:xfrm>
              <a:off x="3362" y="997"/>
              <a:ext cx="568" cy="936"/>
              <a:chOff x="425" y="576"/>
              <a:chExt cx="954" cy="1668"/>
            </a:xfrm>
          </p:grpSpPr>
          <p:sp>
            <p:nvSpPr>
              <p:cNvPr id="230433" name="Rectangle 33"/>
              <p:cNvSpPr>
                <a:spLocks noChangeArrowheads="1"/>
              </p:cNvSpPr>
              <p:nvPr/>
            </p:nvSpPr>
            <p:spPr bwMode="auto">
              <a:xfrm>
                <a:off x="425" y="576"/>
                <a:ext cx="954" cy="16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1200" b="1">
                    <a:latin typeface="Tahoma" charset="0"/>
                  </a:rPr>
                  <a:t>40, 60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70, 50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10, 25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40, 60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10, 25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30, 20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55, 27</a:t>
                </a:r>
              </a:p>
            </p:txBody>
          </p:sp>
          <p:sp>
            <p:nvSpPr>
              <p:cNvPr id="230434" name="Rectangle 34"/>
              <p:cNvSpPr>
                <a:spLocks noChangeArrowheads="1"/>
              </p:cNvSpPr>
              <p:nvPr/>
            </p:nvSpPr>
            <p:spPr bwMode="auto">
              <a:xfrm>
                <a:off x="425" y="576"/>
                <a:ext cx="954" cy="1668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  <p:grpSp>
          <p:nvGrpSpPr>
            <p:cNvPr id="230435" name="Group 35"/>
            <p:cNvGrpSpPr>
              <a:grpSpLocks/>
            </p:cNvGrpSpPr>
            <p:nvPr/>
          </p:nvGrpSpPr>
          <p:grpSpPr bwMode="auto">
            <a:xfrm>
              <a:off x="3930" y="997"/>
              <a:ext cx="1046" cy="936"/>
              <a:chOff x="1379" y="576"/>
              <a:chExt cx="1758" cy="1668"/>
            </a:xfrm>
          </p:grpSpPr>
          <p:sp>
            <p:nvSpPr>
              <p:cNvPr id="230436" name="Rectangle 36"/>
              <p:cNvSpPr>
                <a:spLocks noChangeArrowheads="1"/>
              </p:cNvSpPr>
              <p:nvPr/>
            </p:nvSpPr>
            <p:spPr bwMode="auto">
              <a:xfrm>
                <a:off x="1379" y="576"/>
                <a:ext cx="1758" cy="16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ES" sz="1200" b="1">
                    <a:latin typeface="Tahoma" charset="0"/>
                  </a:rPr>
                  <a:t>70, 60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70, 10; 10, 10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10, 60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30, 50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20, 27; 30, 30; 50, 32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---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55, 15; 40, 15; 45, 27</a:t>
                </a:r>
              </a:p>
            </p:txBody>
          </p:sp>
          <p:sp>
            <p:nvSpPr>
              <p:cNvPr id="230437" name="Rectangle 37"/>
              <p:cNvSpPr>
                <a:spLocks noChangeArrowheads="1"/>
              </p:cNvSpPr>
              <p:nvPr/>
            </p:nvSpPr>
            <p:spPr bwMode="auto">
              <a:xfrm>
                <a:off x="1379" y="576"/>
                <a:ext cx="1758" cy="1668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  <p:grpSp>
          <p:nvGrpSpPr>
            <p:cNvPr id="230438" name="Group 38"/>
            <p:cNvGrpSpPr>
              <a:grpSpLocks/>
            </p:cNvGrpSpPr>
            <p:nvPr/>
          </p:nvGrpSpPr>
          <p:grpSpPr bwMode="auto">
            <a:xfrm>
              <a:off x="4976" y="997"/>
              <a:ext cx="524" cy="936"/>
              <a:chOff x="3137" y="576"/>
              <a:chExt cx="880" cy="1668"/>
            </a:xfrm>
          </p:grpSpPr>
          <p:sp>
            <p:nvSpPr>
              <p:cNvPr id="230439" name="Rectangle 39"/>
              <p:cNvSpPr>
                <a:spLocks noChangeArrowheads="1"/>
              </p:cNvSpPr>
              <p:nvPr/>
            </p:nvSpPr>
            <p:spPr bwMode="auto">
              <a:xfrm>
                <a:off x="3137" y="576"/>
                <a:ext cx="880" cy="16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1200" b="1">
                    <a:latin typeface="Tahoma" charset="0"/>
                  </a:rPr>
                  <a:t>70, 50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10, 25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40, 60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30, 40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70, 50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30, 20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55, 27</a:t>
                </a:r>
              </a:p>
            </p:txBody>
          </p:sp>
          <p:sp>
            <p:nvSpPr>
              <p:cNvPr id="230440" name="Rectangle 40"/>
              <p:cNvSpPr>
                <a:spLocks noChangeArrowheads="1"/>
              </p:cNvSpPr>
              <p:nvPr/>
            </p:nvSpPr>
            <p:spPr bwMode="auto">
              <a:xfrm>
                <a:off x="3137" y="576"/>
                <a:ext cx="880" cy="1668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</p:grpSp>
      <p:grpSp>
        <p:nvGrpSpPr>
          <p:cNvPr id="230522" name="Group 122"/>
          <p:cNvGrpSpPr>
            <a:grpSpLocks/>
          </p:cNvGrpSpPr>
          <p:nvPr/>
        </p:nvGrpSpPr>
        <p:grpSpPr bwMode="auto">
          <a:xfrm>
            <a:off x="1" y="4637088"/>
            <a:ext cx="3534833" cy="2063750"/>
            <a:chOff x="98" y="2921"/>
            <a:chExt cx="1572" cy="1300"/>
          </a:xfrm>
        </p:grpSpPr>
        <p:sp>
          <p:nvSpPr>
            <p:cNvPr id="230518" name="Rectangle 118"/>
            <p:cNvSpPr>
              <a:spLocks noChangeArrowheads="1"/>
            </p:cNvSpPr>
            <p:nvPr/>
          </p:nvSpPr>
          <p:spPr bwMode="auto">
            <a:xfrm>
              <a:off x="98" y="2922"/>
              <a:ext cx="1572" cy="129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/>
            </a:p>
          </p:txBody>
        </p:sp>
        <p:grpSp>
          <p:nvGrpSpPr>
            <p:cNvPr id="230519" name="Group 119"/>
            <p:cNvGrpSpPr>
              <a:grpSpLocks/>
            </p:cNvGrpSpPr>
            <p:nvPr/>
          </p:nvGrpSpPr>
          <p:grpSpPr bwMode="auto">
            <a:xfrm>
              <a:off x="98" y="2921"/>
              <a:ext cx="1571" cy="1300"/>
              <a:chOff x="98" y="2921"/>
              <a:chExt cx="1571" cy="1300"/>
            </a:xfrm>
          </p:grpSpPr>
          <p:sp>
            <p:nvSpPr>
              <p:cNvPr id="230481" name="Rectangle 81"/>
              <p:cNvSpPr>
                <a:spLocks noChangeArrowheads="1"/>
              </p:cNvSpPr>
              <p:nvPr/>
            </p:nvSpPr>
            <p:spPr bwMode="auto">
              <a:xfrm>
                <a:off x="98" y="3351"/>
                <a:ext cx="533" cy="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1200" b="1">
                    <a:latin typeface="Tahoma" charset="0"/>
                  </a:rPr>
                  <a:t>A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B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C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D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E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30484" name="Rectangle 84"/>
              <p:cNvSpPr>
                <a:spLocks noChangeArrowheads="1"/>
              </p:cNvSpPr>
              <p:nvPr/>
            </p:nvSpPr>
            <p:spPr bwMode="auto">
              <a:xfrm>
                <a:off x="703" y="3351"/>
                <a:ext cx="966" cy="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ES" sz="1200" b="1">
                    <a:latin typeface="Tahoma" charset="0"/>
                  </a:rPr>
                  <a:t>a1, a5, a3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a2, a5, 0, a6, 0, a7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a7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a6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Área exterior</a:t>
                </a:r>
                <a:br>
                  <a:rPr lang="es-ES" sz="1200" b="1">
                    <a:latin typeface="Tahoma" charset="0"/>
                  </a:rPr>
                </a:br>
                <a:endParaRPr lang="es-ES" sz="1200" b="1">
                  <a:latin typeface="Tahoma" charset="0"/>
                </a:endParaRPr>
              </a:p>
            </p:txBody>
          </p:sp>
          <p:sp>
            <p:nvSpPr>
              <p:cNvPr id="230445" name="Rectangle 45"/>
              <p:cNvSpPr>
                <a:spLocks noChangeArrowheads="1"/>
              </p:cNvSpPr>
              <p:nvPr/>
            </p:nvSpPr>
            <p:spPr bwMode="auto">
              <a:xfrm>
                <a:off x="98" y="2921"/>
                <a:ext cx="1571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r>
                  <a:rPr lang="es-ES" sz="1200" b="1">
                    <a:latin typeface="Tahoma" charset="0"/>
                  </a:rPr>
                  <a:t>Topología de Polígonos</a:t>
                </a:r>
              </a:p>
            </p:txBody>
          </p:sp>
          <p:sp>
            <p:nvSpPr>
              <p:cNvPr id="230446" name="Rectangle 46"/>
              <p:cNvSpPr>
                <a:spLocks noChangeArrowheads="1"/>
              </p:cNvSpPr>
              <p:nvPr/>
            </p:nvSpPr>
            <p:spPr bwMode="auto">
              <a:xfrm>
                <a:off x="98" y="2921"/>
                <a:ext cx="1571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30454" name="Rectangle 54"/>
              <p:cNvSpPr>
                <a:spLocks noChangeArrowheads="1"/>
              </p:cNvSpPr>
              <p:nvPr/>
            </p:nvSpPr>
            <p:spPr bwMode="auto">
              <a:xfrm>
                <a:off x="98" y="3136"/>
                <a:ext cx="559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r>
                  <a:rPr lang="es-ES" sz="1200" b="1">
                    <a:latin typeface="Tahoma" charset="0"/>
                  </a:rPr>
                  <a:t>Polígono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30455" name="Rectangle 55"/>
              <p:cNvSpPr>
                <a:spLocks noChangeArrowheads="1"/>
              </p:cNvSpPr>
              <p:nvPr/>
            </p:nvSpPr>
            <p:spPr bwMode="auto">
              <a:xfrm>
                <a:off x="98" y="3136"/>
                <a:ext cx="605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30457" name="Rectangle 57"/>
              <p:cNvSpPr>
                <a:spLocks noChangeArrowheads="1"/>
              </p:cNvSpPr>
              <p:nvPr/>
            </p:nvSpPr>
            <p:spPr bwMode="auto">
              <a:xfrm>
                <a:off x="703" y="3136"/>
                <a:ext cx="966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r>
                  <a:rPr lang="es-ES" sz="1200" b="1">
                    <a:latin typeface="Tahoma" charset="0"/>
                  </a:rPr>
                  <a:t>Arc</a:t>
                </a:r>
                <a:r>
                  <a:rPr lang="es-ES_tradnl" sz="1200" b="1">
                    <a:latin typeface="Tahoma" charset="0"/>
                  </a:rPr>
                  <a:t>os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30458" name="Rectangle 58"/>
              <p:cNvSpPr>
                <a:spLocks noChangeArrowheads="1"/>
              </p:cNvSpPr>
              <p:nvPr/>
            </p:nvSpPr>
            <p:spPr bwMode="auto">
              <a:xfrm>
                <a:off x="703" y="3136"/>
                <a:ext cx="966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30482" name="Rectangle 82"/>
              <p:cNvSpPr>
                <a:spLocks noChangeArrowheads="1"/>
              </p:cNvSpPr>
              <p:nvPr/>
            </p:nvSpPr>
            <p:spPr bwMode="auto">
              <a:xfrm>
                <a:off x="98" y="3351"/>
                <a:ext cx="605" cy="87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30485" name="Rectangle 85"/>
              <p:cNvSpPr>
                <a:spLocks noChangeArrowheads="1"/>
              </p:cNvSpPr>
              <p:nvPr/>
            </p:nvSpPr>
            <p:spPr bwMode="auto">
              <a:xfrm>
                <a:off x="703" y="3351"/>
                <a:ext cx="966" cy="87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</p:grpSp>
      <p:grpSp>
        <p:nvGrpSpPr>
          <p:cNvPr id="230521" name="Group 121"/>
          <p:cNvGrpSpPr>
            <a:grpSpLocks/>
          </p:cNvGrpSpPr>
          <p:nvPr/>
        </p:nvGrpSpPr>
        <p:grpSpPr bwMode="auto">
          <a:xfrm>
            <a:off x="3532718" y="4635500"/>
            <a:ext cx="2328333" cy="2065338"/>
            <a:chOff x="1669" y="2920"/>
            <a:chExt cx="1100" cy="1301"/>
          </a:xfrm>
        </p:grpSpPr>
        <p:sp>
          <p:nvSpPr>
            <p:cNvPr id="230517" name="Rectangle 117"/>
            <p:cNvSpPr>
              <a:spLocks noChangeArrowheads="1"/>
            </p:cNvSpPr>
            <p:nvPr/>
          </p:nvSpPr>
          <p:spPr bwMode="auto">
            <a:xfrm>
              <a:off x="1670" y="2920"/>
              <a:ext cx="1096" cy="13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/>
            </a:p>
          </p:txBody>
        </p:sp>
        <p:grpSp>
          <p:nvGrpSpPr>
            <p:cNvPr id="230514" name="Group 114"/>
            <p:cNvGrpSpPr>
              <a:grpSpLocks/>
            </p:cNvGrpSpPr>
            <p:nvPr/>
          </p:nvGrpSpPr>
          <p:grpSpPr bwMode="auto">
            <a:xfrm>
              <a:off x="1669" y="2921"/>
              <a:ext cx="1100" cy="1300"/>
              <a:chOff x="1669" y="2921"/>
              <a:chExt cx="1100" cy="1300"/>
            </a:xfrm>
          </p:grpSpPr>
          <p:sp>
            <p:nvSpPr>
              <p:cNvPr id="230487" name="Rectangle 87"/>
              <p:cNvSpPr>
                <a:spLocks noChangeArrowheads="1"/>
              </p:cNvSpPr>
              <p:nvPr/>
            </p:nvSpPr>
            <p:spPr bwMode="auto">
              <a:xfrm>
                <a:off x="1669" y="3351"/>
                <a:ext cx="372" cy="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1200" b="1">
                    <a:latin typeface="Tahoma" charset="0"/>
                  </a:rPr>
                  <a:t>N1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N2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N3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N4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N5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N6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30490" name="Rectangle 90"/>
              <p:cNvSpPr>
                <a:spLocks noChangeArrowheads="1"/>
              </p:cNvSpPr>
              <p:nvPr/>
            </p:nvSpPr>
            <p:spPr bwMode="auto">
              <a:xfrm>
                <a:off x="2041" y="3351"/>
                <a:ext cx="728" cy="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ES" sz="1200" b="1">
                    <a:latin typeface="Tahoma" charset="0"/>
                  </a:rPr>
                  <a:t>a1, a3, a4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a1, a2, a5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a2, a3, a5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a4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a6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a7</a:t>
                </a:r>
              </a:p>
            </p:txBody>
          </p:sp>
          <p:sp>
            <p:nvSpPr>
              <p:cNvPr id="230448" name="Rectangle 48"/>
              <p:cNvSpPr>
                <a:spLocks noChangeArrowheads="1"/>
              </p:cNvSpPr>
              <p:nvPr/>
            </p:nvSpPr>
            <p:spPr bwMode="auto">
              <a:xfrm>
                <a:off x="1669" y="2921"/>
                <a:ext cx="1100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r>
                  <a:rPr lang="es-ES_tradnl" sz="1200" b="1">
                    <a:latin typeface="Tahoma" charset="0"/>
                  </a:rPr>
                  <a:t>Topología de nodos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30449" name="Rectangle 49"/>
              <p:cNvSpPr>
                <a:spLocks noChangeArrowheads="1"/>
              </p:cNvSpPr>
              <p:nvPr/>
            </p:nvSpPr>
            <p:spPr bwMode="auto">
              <a:xfrm>
                <a:off x="1669" y="2921"/>
                <a:ext cx="1100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30460" name="Rectangle 60"/>
              <p:cNvSpPr>
                <a:spLocks noChangeArrowheads="1"/>
              </p:cNvSpPr>
              <p:nvPr/>
            </p:nvSpPr>
            <p:spPr bwMode="auto">
              <a:xfrm>
                <a:off x="1669" y="3136"/>
                <a:ext cx="372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r>
                  <a:rPr lang="es-ES" sz="1200" b="1">
                    <a:latin typeface="Tahoma" charset="0"/>
                  </a:rPr>
                  <a:t>Nod</a:t>
                </a:r>
                <a:r>
                  <a:rPr lang="es-ES_tradnl" sz="1200" b="1">
                    <a:latin typeface="Tahoma" charset="0"/>
                  </a:rPr>
                  <a:t>o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30461" name="Rectangle 61"/>
              <p:cNvSpPr>
                <a:spLocks noChangeArrowheads="1"/>
              </p:cNvSpPr>
              <p:nvPr/>
            </p:nvSpPr>
            <p:spPr bwMode="auto">
              <a:xfrm>
                <a:off x="1669" y="3136"/>
                <a:ext cx="372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30463" name="Rectangle 63"/>
              <p:cNvSpPr>
                <a:spLocks noChangeArrowheads="1"/>
              </p:cNvSpPr>
              <p:nvPr/>
            </p:nvSpPr>
            <p:spPr bwMode="auto">
              <a:xfrm>
                <a:off x="2041" y="3136"/>
                <a:ext cx="728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r>
                  <a:rPr lang="es-ES" sz="1200" b="1">
                    <a:latin typeface="Tahoma" charset="0"/>
                  </a:rPr>
                  <a:t>Arc</a:t>
                </a:r>
                <a:r>
                  <a:rPr lang="es-ES_tradnl" sz="1200" b="1">
                    <a:latin typeface="Tahoma" charset="0"/>
                  </a:rPr>
                  <a:t>o</a:t>
                </a:r>
                <a:r>
                  <a:rPr lang="es-ES" sz="1200" b="1">
                    <a:latin typeface="Tahoma" charset="0"/>
                  </a:rPr>
                  <a:t>s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30464" name="Rectangle 64"/>
              <p:cNvSpPr>
                <a:spLocks noChangeArrowheads="1"/>
              </p:cNvSpPr>
              <p:nvPr/>
            </p:nvSpPr>
            <p:spPr bwMode="auto">
              <a:xfrm>
                <a:off x="2041" y="3136"/>
                <a:ext cx="728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30488" name="Rectangle 88"/>
              <p:cNvSpPr>
                <a:spLocks noChangeArrowheads="1"/>
              </p:cNvSpPr>
              <p:nvPr/>
            </p:nvSpPr>
            <p:spPr bwMode="auto">
              <a:xfrm>
                <a:off x="1669" y="3351"/>
                <a:ext cx="372" cy="87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30491" name="Rectangle 91"/>
              <p:cNvSpPr>
                <a:spLocks noChangeArrowheads="1"/>
              </p:cNvSpPr>
              <p:nvPr/>
            </p:nvSpPr>
            <p:spPr bwMode="auto">
              <a:xfrm>
                <a:off x="2041" y="3351"/>
                <a:ext cx="728" cy="87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</p:grpSp>
      <p:sp>
        <p:nvSpPr>
          <p:cNvPr id="230524" name="Text Box 124"/>
          <p:cNvSpPr txBox="1">
            <a:spLocks noChangeArrowheads="1"/>
          </p:cNvSpPr>
          <p:nvPr/>
        </p:nvSpPr>
        <p:spPr bwMode="auto">
          <a:xfrm>
            <a:off x="8312152" y="1"/>
            <a:ext cx="2365391" cy="36933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rgbClr val="000000"/>
                </a:solidFill>
              </a:rPr>
              <a:t>Estructuras Topológicas</a:t>
            </a:r>
            <a:endParaRPr lang="es-ES">
              <a:solidFill>
                <a:srgbClr val="000000"/>
              </a:solidFill>
            </a:endParaRPr>
          </a:p>
        </p:txBody>
      </p:sp>
      <p:sp>
        <p:nvSpPr>
          <p:cNvPr id="230525" name="Text Box 125"/>
          <p:cNvSpPr txBox="1">
            <a:spLocks noChangeArrowheads="1"/>
          </p:cNvSpPr>
          <p:nvPr/>
        </p:nvSpPr>
        <p:spPr bwMode="auto">
          <a:xfrm>
            <a:off x="1" y="1"/>
            <a:ext cx="2294218" cy="36933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rgbClr val="000000"/>
                </a:solidFill>
              </a:rPr>
              <a:t>Estructuras Vectoriales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0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0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0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0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76"/>
            <a:ext cx="12192000" cy="1139825"/>
          </a:xfrm>
        </p:spPr>
        <p:txBody>
          <a:bodyPr>
            <a:normAutofit fontScale="90000"/>
          </a:bodyPr>
          <a:lstStyle/>
          <a:p>
            <a:r>
              <a:rPr lang="es-ES" sz="4000"/>
              <a:t>Estructura Cadena-Nodo (I) (“Diccionario de Vértices”)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7051" y="2133601"/>
            <a:ext cx="10972800" cy="3700463"/>
          </a:xfrm>
        </p:spPr>
        <p:txBody>
          <a:bodyPr/>
          <a:lstStyle/>
          <a:p>
            <a:r>
              <a:rPr lang="es-ES"/>
              <a:t>Las Coordenadas de los vértices sólo se almacenan una vez.</a:t>
            </a:r>
          </a:p>
          <a:p>
            <a:r>
              <a:rPr lang="es-ES"/>
              <a:t>No existen objetos superficiales, tan sólo puede haber objetos puntuales, textuales y lineales, todos ellos codificados y con nombres asignados.</a:t>
            </a:r>
          </a:p>
        </p:txBody>
      </p:sp>
      <p:sp>
        <p:nvSpPr>
          <p:cNvPr id="239620" name="Text Box 4"/>
          <p:cNvSpPr txBox="1">
            <a:spLocks noChangeArrowheads="1"/>
          </p:cNvSpPr>
          <p:nvPr/>
        </p:nvSpPr>
        <p:spPr bwMode="auto">
          <a:xfrm>
            <a:off x="1" y="1"/>
            <a:ext cx="2294218" cy="36933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rgbClr val="000000"/>
                </a:solidFill>
              </a:rPr>
              <a:t>Estructuras Vectoriales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06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9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9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9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1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s-ES"/>
              <a:t>Estructura Cadena-Nodo (II)</a:t>
            </a:r>
          </a:p>
        </p:txBody>
      </p:sp>
      <p:pic>
        <p:nvPicPr>
          <p:cNvPr id="242708" name="Picture 20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567" y="1628775"/>
            <a:ext cx="5761567" cy="4051300"/>
          </a:xfrm>
          <a:noFill/>
          <a:ln/>
        </p:spPr>
      </p:pic>
      <p:pic>
        <p:nvPicPr>
          <p:cNvPr id="242698" name="Picture 1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52218" y="1125538"/>
            <a:ext cx="3653367" cy="3816350"/>
          </a:xfrm>
          <a:noFill/>
          <a:ln/>
        </p:spPr>
      </p:pic>
      <p:pic>
        <p:nvPicPr>
          <p:cNvPr id="242711" name="Picture 2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52218" y="5013325"/>
            <a:ext cx="4705349" cy="1792288"/>
          </a:xfrm>
          <a:noFill/>
          <a:ln/>
        </p:spPr>
      </p:pic>
      <p:sp>
        <p:nvSpPr>
          <p:cNvPr id="242714" name="Text Box 26"/>
          <p:cNvSpPr txBox="1">
            <a:spLocks noChangeArrowheads="1"/>
          </p:cNvSpPr>
          <p:nvPr/>
        </p:nvSpPr>
        <p:spPr bwMode="auto">
          <a:xfrm>
            <a:off x="1" y="1"/>
            <a:ext cx="2294218" cy="36933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rgbClr val="000000"/>
                </a:solidFill>
              </a:rPr>
              <a:t>Estructuras Vectoriales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3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24417" y="188914"/>
            <a:ext cx="10972800" cy="981075"/>
          </a:xfrm>
        </p:spPr>
        <p:txBody>
          <a:bodyPr/>
          <a:lstStyle/>
          <a:p>
            <a:r>
              <a:rPr lang="es-ES_tradnl"/>
              <a:t>Pseudotopología de Polígonos</a:t>
            </a:r>
            <a:endParaRPr lang="es-ES"/>
          </a:p>
        </p:txBody>
      </p:sp>
      <p:sp>
        <p:nvSpPr>
          <p:cNvPr id="262148" name="Rectangle 4"/>
          <p:cNvSpPr>
            <a:spLocks noChangeArrowheads="1"/>
          </p:cNvSpPr>
          <p:nvPr/>
        </p:nvSpPr>
        <p:spPr bwMode="auto">
          <a:xfrm>
            <a:off x="1295401" y="5734051"/>
            <a:ext cx="9793817" cy="83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es-E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	Los Arcos se asocian a polígonos mediante códigos comunes.</a:t>
            </a:r>
            <a:r>
              <a:rPr lang="es-ES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</a:pPr>
            <a:r>
              <a:rPr lang="es-ES_tradnl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	Los Arcos entre dos polígonos se repiten.</a:t>
            </a:r>
            <a:endParaRPr lang="es-E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262149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102784" y="1052514"/>
          <a:ext cx="9971616" cy="453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Image" r:id="rId3" imgW="3571961" imgH="2163901" progId="Photoshop.Image.6">
                  <p:embed/>
                </p:oleObj>
              </mc:Choice>
              <mc:Fallback>
                <p:oleObj name="Image" r:id="rId3" imgW="3571961" imgH="2163901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2784" y="1052514"/>
                        <a:ext cx="9971616" cy="453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150" name="Text Box 6"/>
          <p:cNvSpPr txBox="1">
            <a:spLocks noChangeArrowheads="1"/>
          </p:cNvSpPr>
          <p:nvPr/>
        </p:nvSpPr>
        <p:spPr bwMode="auto">
          <a:xfrm>
            <a:off x="1" y="1"/>
            <a:ext cx="2294218" cy="36933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rgbClr val="000000"/>
                </a:solidFill>
              </a:rPr>
              <a:t>Estructuras Vectoriales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04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2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2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2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4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4417" y="333376"/>
            <a:ext cx="10972800" cy="1139825"/>
          </a:xfrm>
        </p:spPr>
        <p:txBody>
          <a:bodyPr>
            <a:normAutofit fontScale="90000"/>
          </a:bodyPr>
          <a:lstStyle/>
          <a:p>
            <a:r>
              <a:rPr lang="es-ES" sz="4000"/>
              <a:t>Estructura Arco-Nodo (I) (Topología Completa)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4417" y="1916114"/>
            <a:ext cx="10972800" cy="4205287"/>
          </a:xfrm>
        </p:spPr>
        <p:txBody>
          <a:bodyPr/>
          <a:lstStyle/>
          <a:p>
            <a:r>
              <a:rPr lang="es-ES"/>
              <a:t>Es la estructura más característica de los SIG vectoriales.</a:t>
            </a:r>
          </a:p>
          <a:p>
            <a:r>
              <a:rPr lang="es-ES"/>
              <a:t>En ella se especifican:</a:t>
            </a:r>
          </a:p>
          <a:p>
            <a:pPr lvl="1"/>
            <a:r>
              <a:rPr lang="es-ES_tradnl"/>
              <a:t>Las líneas que están conectadas.</a:t>
            </a:r>
          </a:p>
          <a:p>
            <a:pPr lvl="1"/>
            <a:r>
              <a:rPr lang="es-ES_tradnl"/>
              <a:t>Los segmentos que  delimitan un polígono.</a:t>
            </a:r>
          </a:p>
          <a:p>
            <a:pPr lvl="1"/>
            <a:r>
              <a:rPr lang="es-ES_tradnl"/>
              <a:t>Los polígonos que son contiguos.</a:t>
            </a:r>
            <a:endParaRPr lang="es-ES"/>
          </a:p>
        </p:txBody>
      </p:sp>
      <p:sp>
        <p:nvSpPr>
          <p:cNvPr id="263172" name="Text Box 4"/>
          <p:cNvSpPr txBox="1">
            <a:spLocks noChangeArrowheads="1"/>
          </p:cNvSpPr>
          <p:nvPr/>
        </p:nvSpPr>
        <p:spPr bwMode="auto">
          <a:xfrm>
            <a:off x="1" y="1"/>
            <a:ext cx="2294218" cy="36933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rgbClr val="000000"/>
                </a:solidFill>
              </a:rPr>
              <a:t>Estructuras Vectoriales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66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218" name="Group 2"/>
          <p:cNvGrpSpPr>
            <a:grpSpLocks/>
          </p:cNvGrpSpPr>
          <p:nvPr/>
        </p:nvGrpSpPr>
        <p:grpSpPr bwMode="auto">
          <a:xfrm>
            <a:off x="5858934" y="4635500"/>
            <a:ext cx="6125633" cy="2065338"/>
            <a:chOff x="2768" y="2920"/>
            <a:chExt cx="2894" cy="1301"/>
          </a:xfrm>
        </p:grpSpPr>
        <p:sp>
          <p:nvSpPr>
            <p:cNvPr id="265219" name="Rectangle 3"/>
            <p:cNvSpPr>
              <a:spLocks noChangeArrowheads="1"/>
            </p:cNvSpPr>
            <p:nvPr/>
          </p:nvSpPr>
          <p:spPr bwMode="auto">
            <a:xfrm>
              <a:off x="2768" y="2920"/>
              <a:ext cx="2892" cy="13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/>
            </a:p>
          </p:txBody>
        </p:sp>
        <p:grpSp>
          <p:nvGrpSpPr>
            <p:cNvPr id="265220" name="Group 4"/>
            <p:cNvGrpSpPr>
              <a:grpSpLocks/>
            </p:cNvGrpSpPr>
            <p:nvPr/>
          </p:nvGrpSpPr>
          <p:grpSpPr bwMode="auto">
            <a:xfrm>
              <a:off x="2769" y="2921"/>
              <a:ext cx="2893" cy="1300"/>
              <a:chOff x="2769" y="2921"/>
              <a:chExt cx="2893" cy="1300"/>
            </a:xfrm>
          </p:grpSpPr>
          <p:sp>
            <p:nvSpPr>
              <p:cNvPr id="265221" name="Rectangle 5"/>
              <p:cNvSpPr>
                <a:spLocks noChangeArrowheads="1"/>
              </p:cNvSpPr>
              <p:nvPr/>
            </p:nvSpPr>
            <p:spPr bwMode="auto">
              <a:xfrm>
                <a:off x="2769" y="3351"/>
                <a:ext cx="291" cy="8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1200">
                    <a:latin typeface="Tahoma" charset="0"/>
                  </a:rPr>
                  <a:t>a1</a:t>
                </a:r>
                <a:br>
                  <a:rPr lang="es-ES" sz="1200">
                    <a:latin typeface="Tahoma" charset="0"/>
                  </a:rPr>
                </a:br>
                <a:r>
                  <a:rPr lang="es-ES" sz="1200">
                    <a:latin typeface="Tahoma" charset="0"/>
                  </a:rPr>
                  <a:t>a2</a:t>
                </a:r>
                <a:br>
                  <a:rPr lang="es-ES" sz="1200">
                    <a:latin typeface="Tahoma" charset="0"/>
                  </a:rPr>
                </a:br>
                <a:r>
                  <a:rPr lang="es-ES" sz="1200">
                    <a:latin typeface="Tahoma" charset="0"/>
                  </a:rPr>
                  <a:t>a3</a:t>
                </a:r>
                <a:br>
                  <a:rPr lang="es-ES" sz="1200">
                    <a:latin typeface="Tahoma" charset="0"/>
                  </a:rPr>
                </a:br>
                <a:r>
                  <a:rPr lang="es-ES" sz="1200">
                    <a:latin typeface="Tahoma" charset="0"/>
                  </a:rPr>
                  <a:t>a4</a:t>
                </a:r>
                <a:br>
                  <a:rPr lang="es-ES" sz="1200">
                    <a:latin typeface="Tahoma" charset="0"/>
                  </a:rPr>
                </a:br>
                <a:r>
                  <a:rPr lang="es-ES" sz="1200">
                    <a:latin typeface="Tahoma" charset="0"/>
                  </a:rPr>
                  <a:t>a5</a:t>
                </a:r>
                <a:br>
                  <a:rPr lang="es-ES" sz="1200">
                    <a:latin typeface="Tahoma" charset="0"/>
                  </a:rPr>
                </a:br>
                <a:r>
                  <a:rPr lang="es-ES" sz="1200">
                    <a:latin typeface="Tahoma" charset="0"/>
                  </a:rPr>
                  <a:t>a6</a:t>
                </a:r>
                <a:br>
                  <a:rPr lang="es-ES" sz="1200">
                    <a:latin typeface="Tahoma" charset="0"/>
                  </a:rPr>
                </a:br>
                <a:r>
                  <a:rPr lang="es-ES" sz="1200">
                    <a:latin typeface="Tahoma" charset="0"/>
                  </a:rPr>
                  <a:t>a7</a:t>
                </a:r>
              </a:p>
            </p:txBody>
          </p:sp>
          <p:sp>
            <p:nvSpPr>
              <p:cNvPr id="265222" name="Rectangle 6"/>
              <p:cNvSpPr>
                <a:spLocks noChangeArrowheads="1"/>
              </p:cNvSpPr>
              <p:nvPr/>
            </p:nvSpPr>
            <p:spPr bwMode="auto">
              <a:xfrm>
                <a:off x="3060" y="3351"/>
                <a:ext cx="691" cy="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1200" b="1">
                    <a:latin typeface="Tahoma" charset="0"/>
                  </a:rPr>
                  <a:t>N1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N2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N3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N4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N3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N5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N6</a:t>
                </a:r>
              </a:p>
            </p:txBody>
          </p:sp>
          <p:sp>
            <p:nvSpPr>
              <p:cNvPr id="265223" name="Rectangle 7"/>
              <p:cNvSpPr>
                <a:spLocks noChangeArrowheads="1"/>
              </p:cNvSpPr>
              <p:nvPr/>
            </p:nvSpPr>
            <p:spPr bwMode="auto">
              <a:xfrm>
                <a:off x="3751" y="3351"/>
                <a:ext cx="640" cy="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1200" b="1">
                    <a:latin typeface="Tahoma" charset="0"/>
                  </a:rPr>
                  <a:t>N2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N3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N1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N1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N2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N5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N6</a:t>
                </a:r>
              </a:p>
            </p:txBody>
          </p:sp>
          <p:sp>
            <p:nvSpPr>
              <p:cNvPr id="265224" name="Rectangle 8"/>
              <p:cNvSpPr>
                <a:spLocks noChangeArrowheads="1"/>
              </p:cNvSpPr>
              <p:nvPr/>
            </p:nvSpPr>
            <p:spPr bwMode="auto">
              <a:xfrm>
                <a:off x="4391" y="3351"/>
                <a:ext cx="595" cy="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1200" b="1">
                    <a:latin typeface="Tahoma" charset="0"/>
                  </a:rPr>
                  <a:t>E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E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E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B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B</a:t>
                </a:r>
              </a:p>
            </p:txBody>
          </p:sp>
          <p:sp>
            <p:nvSpPr>
              <p:cNvPr id="265225" name="Rectangle 9"/>
              <p:cNvSpPr>
                <a:spLocks noChangeArrowheads="1"/>
              </p:cNvSpPr>
              <p:nvPr/>
            </p:nvSpPr>
            <p:spPr bwMode="auto">
              <a:xfrm>
                <a:off x="4986" y="3351"/>
                <a:ext cx="676" cy="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1200" b="1">
                    <a:latin typeface="Tahoma" charset="0"/>
                  </a:rPr>
                  <a:t>A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B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B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B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C</a:t>
                </a:r>
              </a:p>
            </p:txBody>
          </p:sp>
          <p:sp>
            <p:nvSpPr>
              <p:cNvPr id="265226" name="Rectangle 10"/>
              <p:cNvSpPr>
                <a:spLocks noChangeArrowheads="1"/>
              </p:cNvSpPr>
              <p:nvPr/>
            </p:nvSpPr>
            <p:spPr bwMode="auto">
              <a:xfrm>
                <a:off x="2769" y="2921"/>
                <a:ext cx="2893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r>
                  <a:rPr lang="es-ES_tradnl" sz="1200" b="1">
                    <a:latin typeface="Tahoma" charset="0"/>
                  </a:rPr>
                  <a:t>Topología de arcos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65227" name="Rectangle 11"/>
              <p:cNvSpPr>
                <a:spLocks noChangeArrowheads="1"/>
              </p:cNvSpPr>
              <p:nvPr/>
            </p:nvSpPr>
            <p:spPr bwMode="auto">
              <a:xfrm>
                <a:off x="2769" y="2921"/>
                <a:ext cx="2893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65228" name="Rectangle 12"/>
              <p:cNvSpPr>
                <a:spLocks noChangeArrowheads="1"/>
              </p:cNvSpPr>
              <p:nvPr/>
            </p:nvSpPr>
            <p:spPr bwMode="auto">
              <a:xfrm>
                <a:off x="2769" y="3136"/>
                <a:ext cx="338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r>
                  <a:rPr lang="es-ES" sz="1200" b="1">
                    <a:latin typeface="Tahoma" charset="0"/>
                  </a:rPr>
                  <a:t>Arc</a:t>
                </a:r>
                <a:r>
                  <a:rPr lang="es-ES_tradnl" sz="1200" b="1">
                    <a:latin typeface="Tahoma" charset="0"/>
                  </a:rPr>
                  <a:t>o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65229" name="Rectangle 13"/>
              <p:cNvSpPr>
                <a:spLocks noChangeArrowheads="1"/>
              </p:cNvSpPr>
              <p:nvPr/>
            </p:nvSpPr>
            <p:spPr bwMode="auto">
              <a:xfrm>
                <a:off x="2769" y="3136"/>
                <a:ext cx="291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65230" name="Rectangle 14"/>
              <p:cNvSpPr>
                <a:spLocks noChangeArrowheads="1"/>
              </p:cNvSpPr>
              <p:nvPr/>
            </p:nvSpPr>
            <p:spPr bwMode="auto">
              <a:xfrm>
                <a:off x="3060" y="3136"/>
                <a:ext cx="691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r>
                  <a:rPr lang="es-ES_tradnl" sz="1200" b="1">
                    <a:latin typeface="Tahoma" charset="0"/>
                  </a:rPr>
                  <a:t>Nodo inicial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65231" name="Rectangle 15"/>
              <p:cNvSpPr>
                <a:spLocks noChangeArrowheads="1"/>
              </p:cNvSpPr>
              <p:nvPr/>
            </p:nvSpPr>
            <p:spPr bwMode="auto">
              <a:xfrm>
                <a:off x="3060" y="3136"/>
                <a:ext cx="691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65232" name="Rectangle 16"/>
              <p:cNvSpPr>
                <a:spLocks noChangeArrowheads="1"/>
              </p:cNvSpPr>
              <p:nvPr/>
            </p:nvSpPr>
            <p:spPr bwMode="auto">
              <a:xfrm>
                <a:off x="3751" y="3136"/>
                <a:ext cx="640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r>
                  <a:rPr lang="es-ES" sz="1200" b="1">
                    <a:latin typeface="Tahoma" charset="0"/>
                  </a:rPr>
                  <a:t>Nod</a:t>
                </a:r>
                <a:r>
                  <a:rPr lang="es-ES_tradnl" sz="1200" b="1">
                    <a:latin typeface="Tahoma" charset="0"/>
                  </a:rPr>
                  <a:t>o final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65233" name="Rectangle 17"/>
              <p:cNvSpPr>
                <a:spLocks noChangeArrowheads="1"/>
              </p:cNvSpPr>
              <p:nvPr/>
            </p:nvSpPr>
            <p:spPr bwMode="auto">
              <a:xfrm>
                <a:off x="3751" y="3136"/>
                <a:ext cx="640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65234" name="Rectangle 18"/>
              <p:cNvSpPr>
                <a:spLocks noChangeArrowheads="1"/>
              </p:cNvSpPr>
              <p:nvPr/>
            </p:nvSpPr>
            <p:spPr bwMode="auto">
              <a:xfrm>
                <a:off x="4391" y="3136"/>
                <a:ext cx="595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r>
                  <a:rPr lang="es-ES" sz="1200" b="1">
                    <a:latin typeface="Tahoma" charset="0"/>
                  </a:rPr>
                  <a:t>Pol</a:t>
                </a:r>
                <a:r>
                  <a:rPr lang="es-ES_tradnl" sz="1200" b="1">
                    <a:latin typeface="Tahoma" charset="0"/>
                  </a:rPr>
                  <a:t>. izq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65235" name="Rectangle 19"/>
              <p:cNvSpPr>
                <a:spLocks noChangeArrowheads="1"/>
              </p:cNvSpPr>
              <p:nvPr/>
            </p:nvSpPr>
            <p:spPr bwMode="auto">
              <a:xfrm>
                <a:off x="4391" y="3136"/>
                <a:ext cx="595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65236" name="Rectangle 20"/>
              <p:cNvSpPr>
                <a:spLocks noChangeArrowheads="1"/>
              </p:cNvSpPr>
              <p:nvPr/>
            </p:nvSpPr>
            <p:spPr bwMode="auto">
              <a:xfrm>
                <a:off x="4986" y="3136"/>
                <a:ext cx="676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r>
                  <a:rPr lang="es-ES_tradnl" sz="1200" b="1">
                    <a:latin typeface="Tahoma" charset="0"/>
                  </a:rPr>
                  <a:t>P</a:t>
                </a:r>
                <a:r>
                  <a:rPr lang="es-ES" sz="1200" b="1">
                    <a:latin typeface="Tahoma" charset="0"/>
                  </a:rPr>
                  <a:t>ol</a:t>
                </a:r>
                <a:r>
                  <a:rPr lang="es-ES_tradnl" sz="1200" b="1">
                    <a:latin typeface="Tahoma" charset="0"/>
                  </a:rPr>
                  <a:t>. der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65237" name="Rectangle 21"/>
              <p:cNvSpPr>
                <a:spLocks noChangeArrowheads="1"/>
              </p:cNvSpPr>
              <p:nvPr/>
            </p:nvSpPr>
            <p:spPr bwMode="auto">
              <a:xfrm>
                <a:off x="4986" y="3136"/>
                <a:ext cx="676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65238" name="Rectangle 22"/>
              <p:cNvSpPr>
                <a:spLocks noChangeArrowheads="1"/>
              </p:cNvSpPr>
              <p:nvPr/>
            </p:nvSpPr>
            <p:spPr bwMode="auto">
              <a:xfrm>
                <a:off x="2769" y="3351"/>
                <a:ext cx="291" cy="87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65239" name="Rectangle 23"/>
              <p:cNvSpPr>
                <a:spLocks noChangeArrowheads="1"/>
              </p:cNvSpPr>
              <p:nvPr/>
            </p:nvSpPr>
            <p:spPr bwMode="auto">
              <a:xfrm>
                <a:off x="3060" y="3351"/>
                <a:ext cx="691" cy="87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65240" name="Rectangle 24"/>
              <p:cNvSpPr>
                <a:spLocks noChangeArrowheads="1"/>
              </p:cNvSpPr>
              <p:nvPr/>
            </p:nvSpPr>
            <p:spPr bwMode="auto">
              <a:xfrm>
                <a:off x="3751" y="3351"/>
                <a:ext cx="640" cy="87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65241" name="Rectangle 25"/>
              <p:cNvSpPr>
                <a:spLocks noChangeArrowheads="1"/>
              </p:cNvSpPr>
              <p:nvPr/>
            </p:nvSpPr>
            <p:spPr bwMode="auto">
              <a:xfrm>
                <a:off x="4391" y="3351"/>
                <a:ext cx="595" cy="87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65242" name="Rectangle 26"/>
              <p:cNvSpPr>
                <a:spLocks noChangeArrowheads="1"/>
              </p:cNvSpPr>
              <p:nvPr/>
            </p:nvSpPr>
            <p:spPr bwMode="auto">
              <a:xfrm>
                <a:off x="4986" y="3351"/>
                <a:ext cx="676" cy="87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</p:grpSp>
      <p:pic>
        <p:nvPicPr>
          <p:cNvPr id="265244" name="Picture 28" descr="arc-node data model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1" y="781050"/>
            <a:ext cx="5346700" cy="36718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65245" name="Group 29"/>
          <p:cNvGrpSpPr>
            <a:grpSpLocks/>
          </p:cNvGrpSpPr>
          <p:nvPr/>
        </p:nvGrpSpPr>
        <p:grpSpPr bwMode="auto">
          <a:xfrm>
            <a:off x="5520267" y="908051"/>
            <a:ext cx="6432551" cy="2593975"/>
            <a:chOff x="2971" y="572"/>
            <a:chExt cx="2531" cy="1361"/>
          </a:xfrm>
        </p:grpSpPr>
        <p:grpSp>
          <p:nvGrpSpPr>
            <p:cNvPr id="265246" name="Group 30"/>
            <p:cNvGrpSpPr>
              <a:grpSpLocks/>
            </p:cNvGrpSpPr>
            <p:nvPr/>
          </p:nvGrpSpPr>
          <p:grpSpPr bwMode="auto">
            <a:xfrm>
              <a:off x="2971" y="572"/>
              <a:ext cx="2531" cy="1361"/>
              <a:chOff x="2971" y="572"/>
              <a:chExt cx="2531" cy="1361"/>
            </a:xfrm>
          </p:grpSpPr>
          <p:sp>
            <p:nvSpPr>
              <p:cNvPr id="265247" name="Rectangle 31"/>
              <p:cNvSpPr>
                <a:spLocks noChangeArrowheads="1"/>
              </p:cNvSpPr>
              <p:nvPr/>
            </p:nvSpPr>
            <p:spPr bwMode="auto">
              <a:xfrm>
                <a:off x="2971" y="572"/>
                <a:ext cx="2531" cy="1361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grpSp>
            <p:nvGrpSpPr>
              <p:cNvPr id="265248" name="Group 32"/>
              <p:cNvGrpSpPr>
                <a:grpSpLocks/>
              </p:cNvGrpSpPr>
              <p:nvPr/>
            </p:nvGrpSpPr>
            <p:grpSpPr bwMode="auto">
              <a:xfrm>
                <a:off x="2971" y="574"/>
                <a:ext cx="2529" cy="212"/>
                <a:chOff x="0" y="0"/>
                <a:chExt cx="4017" cy="288"/>
              </a:xfrm>
            </p:grpSpPr>
            <p:sp>
              <p:nvSpPr>
                <p:cNvPr id="265249" name="Rectangle 3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017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s-ES_tradnl" sz="1200" b="1">
                      <a:latin typeface="Tahoma" charset="0"/>
                    </a:rPr>
                    <a:t>Coordenadas de arcos</a:t>
                  </a:r>
                  <a:endParaRPr lang="es-ES" sz="1200">
                    <a:latin typeface="Tahoma" charset="0"/>
                  </a:endParaRPr>
                </a:p>
              </p:txBody>
            </p:sp>
            <p:sp>
              <p:nvSpPr>
                <p:cNvPr id="265250" name="Rectangle 3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017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C"/>
                </a:p>
              </p:txBody>
            </p:sp>
          </p:grpSp>
          <p:grpSp>
            <p:nvGrpSpPr>
              <p:cNvPr id="265251" name="Group 35"/>
              <p:cNvGrpSpPr>
                <a:grpSpLocks/>
              </p:cNvGrpSpPr>
              <p:nvPr/>
            </p:nvGrpSpPr>
            <p:grpSpPr bwMode="auto">
              <a:xfrm>
                <a:off x="2971" y="786"/>
                <a:ext cx="391" cy="211"/>
                <a:chOff x="0" y="288"/>
                <a:chExt cx="425" cy="288"/>
              </a:xfrm>
            </p:grpSpPr>
            <p:sp>
              <p:nvSpPr>
                <p:cNvPr id="265252" name="Rectangle 36"/>
                <p:cNvSpPr>
                  <a:spLocks noChangeArrowheads="1"/>
                </p:cNvSpPr>
                <p:nvPr/>
              </p:nvSpPr>
              <p:spPr bwMode="auto">
                <a:xfrm>
                  <a:off x="0" y="288"/>
                  <a:ext cx="42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s-ES" sz="1200" b="1">
                      <a:latin typeface="Tahoma" charset="0"/>
                    </a:rPr>
                    <a:t>Arc</a:t>
                  </a:r>
                  <a:r>
                    <a:rPr lang="es-ES_tradnl" sz="1200" b="1">
                      <a:latin typeface="Tahoma" charset="0"/>
                    </a:rPr>
                    <a:t>o</a:t>
                  </a:r>
                  <a:endParaRPr lang="es-ES" sz="1200">
                    <a:latin typeface="Tahoma" charset="0"/>
                  </a:endParaRPr>
                </a:p>
              </p:txBody>
            </p:sp>
            <p:sp>
              <p:nvSpPr>
                <p:cNvPr id="265253" name="Rectangle 37"/>
                <p:cNvSpPr>
                  <a:spLocks noChangeArrowheads="1"/>
                </p:cNvSpPr>
                <p:nvPr/>
              </p:nvSpPr>
              <p:spPr bwMode="auto">
                <a:xfrm>
                  <a:off x="0" y="288"/>
                  <a:ext cx="425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C"/>
                </a:p>
              </p:txBody>
            </p:sp>
          </p:grpSp>
          <p:grpSp>
            <p:nvGrpSpPr>
              <p:cNvPr id="265254" name="Group 38"/>
              <p:cNvGrpSpPr>
                <a:grpSpLocks/>
              </p:cNvGrpSpPr>
              <p:nvPr/>
            </p:nvGrpSpPr>
            <p:grpSpPr bwMode="auto">
              <a:xfrm>
                <a:off x="3362" y="786"/>
                <a:ext cx="568" cy="211"/>
                <a:chOff x="425" y="288"/>
                <a:chExt cx="954" cy="288"/>
              </a:xfrm>
            </p:grpSpPr>
            <p:sp>
              <p:nvSpPr>
                <p:cNvPr id="265255" name="Rectangle 39"/>
                <p:cNvSpPr>
                  <a:spLocks noChangeArrowheads="1"/>
                </p:cNvSpPr>
                <p:nvPr/>
              </p:nvSpPr>
              <p:spPr bwMode="auto">
                <a:xfrm>
                  <a:off x="425" y="288"/>
                  <a:ext cx="95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s-ES" sz="1200" b="1">
                      <a:latin typeface="Tahoma" charset="0"/>
                    </a:rPr>
                    <a:t>X, Y</a:t>
                  </a:r>
                  <a:r>
                    <a:rPr lang="es-ES_tradnl" sz="1200" b="1">
                      <a:latin typeface="Tahoma" charset="0"/>
                    </a:rPr>
                    <a:t> inicial</a:t>
                  </a:r>
                  <a:endParaRPr lang="es-ES" sz="1200">
                    <a:latin typeface="Tahoma" charset="0"/>
                  </a:endParaRPr>
                </a:p>
              </p:txBody>
            </p:sp>
            <p:sp>
              <p:nvSpPr>
                <p:cNvPr id="265256" name="Rectangle 40"/>
                <p:cNvSpPr>
                  <a:spLocks noChangeArrowheads="1"/>
                </p:cNvSpPr>
                <p:nvPr/>
              </p:nvSpPr>
              <p:spPr bwMode="auto">
                <a:xfrm>
                  <a:off x="425" y="288"/>
                  <a:ext cx="954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C"/>
                </a:p>
              </p:txBody>
            </p:sp>
          </p:grpSp>
          <p:grpSp>
            <p:nvGrpSpPr>
              <p:cNvPr id="265257" name="Group 41"/>
              <p:cNvGrpSpPr>
                <a:grpSpLocks/>
              </p:cNvGrpSpPr>
              <p:nvPr/>
            </p:nvGrpSpPr>
            <p:grpSpPr bwMode="auto">
              <a:xfrm>
                <a:off x="3930" y="786"/>
                <a:ext cx="1046" cy="211"/>
                <a:chOff x="1379" y="288"/>
                <a:chExt cx="1758" cy="288"/>
              </a:xfrm>
            </p:grpSpPr>
            <p:sp>
              <p:nvSpPr>
                <p:cNvPr id="265258" name="Rectangle 42"/>
                <p:cNvSpPr>
                  <a:spLocks noChangeArrowheads="1"/>
                </p:cNvSpPr>
                <p:nvPr/>
              </p:nvSpPr>
              <p:spPr bwMode="auto">
                <a:xfrm>
                  <a:off x="1379" y="288"/>
                  <a:ext cx="1758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s-ES" sz="1200" b="1">
                      <a:latin typeface="Tahoma" charset="0"/>
                    </a:rPr>
                    <a:t>X, Y</a:t>
                  </a:r>
                  <a:r>
                    <a:rPr lang="es-ES_tradnl" sz="1200" b="1">
                      <a:latin typeface="Tahoma" charset="0"/>
                    </a:rPr>
                    <a:t> media</a:t>
                  </a:r>
                  <a:endParaRPr lang="es-ES" sz="1200">
                    <a:latin typeface="Tahoma" charset="0"/>
                  </a:endParaRPr>
                </a:p>
              </p:txBody>
            </p:sp>
            <p:sp>
              <p:nvSpPr>
                <p:cNvPr id="265259" name="Rectangle 43"/>
                <p:cNvSpPr>
                  <a:spLocks noChangeArrowheads="1"/>
                </p:cNvSpPr>
                <p:nvPr/>
              </p:nvSpPr>
              <p:spPr bwMode="auto">
                <a:xfrm>
                  <a:off x="1379" y="288"/>
                  <a:ext cx="1758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C"/>
                </a:p>
              </p:txBody>
            </p:sp>
          </p:grpSp>
          <p:grpSp>
            <p:nvGrpSpPr>
              <p:cNvPr id="265260" name="Group 44"/>
              <p:cNvGrpSpPr>
                <a:grpSpLocks/>
              </p:cNvGrpSpPr>
              <p:nvPr/>
            </p:nvGrpSpPr>
            <p:grpSpPr bwMode="auto">
              <a:xfrm>
                <a:off x="4976" y="786"/>
                <a:ext cx="524" cy="211"/>
                <a:chOff x="3137" y="288"/>
                <a:chExt cx="880" cy="288"/>
              </a:xfrm>
            </p:grpSpPr>
            <p:sp>
              <p:nvSpPr>
                <p:cNvPr id="265261" name="Rectangle 45"/>
                <p:cNvSpPr>
                  <a:spLocks noChangeArrowheads="1"/>
                </p:cNvSpPr>
                <p:nvPr/>
              </p:nvSpPr>
              <p:spPr bwMode="auto">
                <a:xfrm>
                  <a:off x="3137" y="288"/>
                  <a:ext cx="88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r>
                    <a:rPr lang="es-ES" sz="1200" b="1">
                      <a:latin typeface="Tahoma" charset="0"/>
                    </a:rPr>
                    <a:t>X, Y</a:t>
                  </a:r>
                  <a:r>
                    <a:rPr lang="es-ES_tradnl" sz="1200" b="1">
                      <a:latin typeface="Tahoma" charset="0"/>
                    </a:rPr>
                    <a:t> final</a:t>
                  </a:r>
                  <a:endParaRPr lang="es-ES" sz="1200">
                    <a:latin typeface="Tahoma" charset="0"/>
                  </a:endParaRPr>
                </a:p>
              </p:txBody>
            </p:sp>
            <p:sp>
              <p:nvSpPr>
                <p:cNvPr id="265262" name="Rectangle 46"/>
                <p:cNvSpPr>
                  <a:spLocks noChangeArrowheads="1"/>
                </p:cNvSpPr>
                <p:nvPr/>
              </p:nvSpPr>
              <p:spPr bwMode="auto">
                <a:xfrm>
                  <a:off x="3137" y="288"/>
                  <a:ext cx="880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C"/>
                </a:p>
              </p:txBody>
            </p:sp>
          </p:grpSp>
        </p:grpSp>
        <p:grpSp>
          <p:nvGrpSpPr>
            <p:cNvPr id="265263" name="Group 47"/>
            <p:cNvGrpSpPr>
              <a:grpSpLocks/>
            </p:cNvGrpSpPr>
            <p:nvPr/>
          </p:nvGrpSpPr>
          <p:grpSpPr bwMode="auto">
            <a:xfrm>
              <a:off x="2971" y="997"/>
              <a:ext cx="391" cy="936"/>
              <a:chOff x="0" y="576"/>
              <a:chExt cx="425" cy="1668"/>
            </a:xfrm>
          </p:grpSpPr>
          <p:sp>
            <p:nvSpPr>
              <p:cNvPr id="265264" name="Rectangle 48"/>
              <p:cNvSpPr>
                <a:spLocks noChangeArrowheads="1"/>
              </p:cNvSpPr>
              <p:nvPr/>
            </p:nvSpPr>
            <p:spPr bwMode="auto">
              <a:xfrm>
                <a:off x="0" y="576"/>
                <a:ext cx="425" cy="16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1200" b="1">
                    <a:latin typeface="Tahoma" charset="0"/>
                  </a:rPr>
                  <a:t>a1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a2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a3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a4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a5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a6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a7</a:t>
                </a:r>
              </a:p>
            </p:txBody>
          </p:sp>
          <p:sp>
            <p:nvSpPr>
              <p:cNvPr id="265265" name="Rectangle 49"/>
              <p:cNvSpPr>
                <a:spLocks noChangeArrowheads="1"/>
              </p:cNvSpPr>
              <p:nvPr/>
            </p:nvSpPr>
            <p:spPr bwMode="auto">
              <a:xfrm>
                <a:off x="0" y="576"/>
                <a:ext cx="425" cy="1668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  <p:grpSp>
          <p:nvGrpSpPr>
            <p:cNvPr id="265266" name="Group 50"/>
            <p:cNvGrpSpPr>
              <a:grpSpLocks/>
            </p:cNvGrpSpPr>
            <p:nvPr/>
          </p:nvGrpSpPr>
          <p:grpSpPr bwMode="auto">
            <a:xfrm>
              <a:off x="3362" y="997"/>
              <a:ext cx="568" cy="936"/>
              <a:chOff x="425" y="576"/>
              <a:chExt cx="954" cy="1668"/>
            </a:xfrm>
          </p:grpSpPr>
          <p:sp>
            <p:nvSpPr>
              <p:cNvPr id="265267" name="Rectangle 51"/>
              <p:cNvSpPr>
                <a:spLocks noChangeArrowheads="1"/>
              </p:cNvSpPr>
              <p:nvPr/>
            </p:nvSpPr>
            <p:spPr bwMode="auto">
              <a:xfrm>
                <a:off x="425" y="576"/>
                <a:ext cx="954" cy="16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1200" b="1">
                    <a:latin typeface="Tahoma" charset="0"/>
                  </a:rPr>
                  <a:t>40, 60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70, 50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10, 25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40, 60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10, 25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30, 20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55, 27</a:t>
                </a:r>
              </a:p>
            </p:txBody>
          </p:sp>
          <p:sp>
            <p:nvSpPr>
              <p:cNvPr id="265268" name="Rectangle 52"/>
              <p:cNvSpPr>
                <a:spLocks noChangeArrowheads="1"/>
              </p:cNvSpPr>
              <p:nvPr/>
            </p:nvSpPr>
            <p:spPr bwMode="auto">
              <a:xfrm>
                <a:off x="425" y="576"/>
                <a:ext cx="954" cy="1668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  <p:grpSp>
          <p:nvGrpSpPr>
            <p:cNvPr id="265269" name="Group 53"/>
            <p:cNvGrpSpPr>
              <a:grpSpLocks/>
            </p:cNvGrpSpPr>
            <p:nvPr/>
          </p:nvGrpSpPr>
          <p:grpSpPr bwMode="auto">
            <a:xfrm>
              <a:off x="3930" y="997"/>
              <a:ext cx="1046" cy="936"/>
              <a:chOff x="1379" y="576"/>
              <a:chExt cx="1758" cy="1668"/>
            </a:xfrm>
          </p:grpSpPr>
          <p:sp>
            <p:nvSpPr>
              <p:cNvPr id="265270" name="Rectangle 54"/>
              <p:cNvSpPr>
                <a:spLocks noChangeArrowheads="1"/>
              </p:cNvSpPr>
              <p:nvPr/>
            </p:nvSpPr>
            <p:spPr bwMode="auto">
              <a:xfrm>
                <a:off x="1379" y="576"/>
                <a:ext cx="1758" cy="16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ES" sz="1200" b="1">
                    <a:latin typeface="Tahoma" charset="0"/>
                  </a:rPr>
                  <a:t>70, 60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70, 10; 10, 10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10, 60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30, 50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20, 27; 30, 30; 50, 32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---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55, 15; 40, 15; 45, 27</a:t>
                </a:r>
              </a:p>
            </p:txBody>
          </p:sp>
          <p:sp>
            <p:nvSpPr>
              <p:cNvPr id="265271" name="Rectangle 55"/>
              <p:cNvSpPr>
                <a:spLocks noChangeArrowheads="1"/>
              </p:cNvSpPr>
              <p:nvPr/>
            </p:nvSpPr>
            <p:spPr bwMode="auto">
              <a:xfrm>
                <a:off x="1379" y="576"/>
                <a:ext cx="1758" cy="1668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  <p:grpSp>
          <p:nvGrpSpPr>
            <p:cNvPr id="265272" name="Group 56"/>
            <p:cNvGrpSpPr>
              <a:grpSpLocks/>
            </p:cNvGrpSpPr>
            <p:nvPr/>
          </p:nvGrpSpPr>
          <p:grpSpPr bwMode="auto">
            <a:xfrm>
              <a:off x="4976" y="997"/>
              <a:ext cx="524" cy="936"/>
              <a:chOff x="3137" y="576"/>
              <a:chExt cx="880" cy="1668"/>
            </a:xfrm>
          </p:grpSpPr>
          <p:sp>
            <p:nvSpPr>
              <p:cNvPr id="265273" name="Rectangle 57"/>
              <p:cNvSpPr>
                <a:spLocks noChangeArrowheads="1"/>
              </p:cNvSpPr>
              <p:nvPr/>
            </p:nvSpPr>
            <p:spPr bwMode="auto">
              <a:xfrm>
                <a:off x="3137" y="576"/>
                <a:ext cx="880" cy="16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1200" b="1">
                    <a:latin typeface="Tahoma" charset="0"/>
                  </a:rPr>
                  <a:t>70, 50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10, 25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40, 60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30, 40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70, 50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30, 20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55, 27</a:t>
                </a:r>
              </a:p>
            </p:txBody>
          </p:sp>
          <p:sp>
            <p:nvSpPr>
              <p:cNvPr id="265274" name="Rectangle 58"/>
              <p:cNvSpPr>
                <a:spLocks noChangeArrowheads="1"/>
              </p:cNvSpPr>
              <p:nvPr/>
            </p:nvSpPr>
            <p:spPr bwMode="auto">
              <a:xfrm>
                <a:off x="3137" y="576"/>
                <a:ext cx="880" cy="1668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</p:grpSp>
      <p:grpSp>
        <p:nvGrpSpPr>
          <p:cNvPr id="265275" name="Group 59"/>
          <p:cNvGrpSpPr>
            <a:grpSpLocks/>
          </p:cNvGrpSpPr>
          <p:nvPr/>
        </p:nvGrpSpPr>
        <p:grpSpPr bwMode="auto">
          <a:xfrm>
            <a:off x="1" y="4637088"/>
            <a:ext cx="3534833" cy="2063750"/>
            <a:chOff x="98" y="2921"/>
            <a:chExt cx="1572" cy="1300"/>
          </a:xfrm>
        </p:grpSpPr>
        <p:sp>
          <p:nvSpPr>
            <p:cNvPr id="265276" name="Rectangle 60"/>
            <p:cNvSpPr>
              <a:spLocks noChangeArrowheads="1"/>
            </p:cNvSpPr>
            <p:nvPr/>
          </p:nvSpPr>
          <p:spPr bwMode="auto">
            <a:xfrm>
              <a:off x="98" y="2922"/>
              <a:ext cx="1572" cy="129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/>
            </a:p>
          </p:txBody>
        </p:sp>
        <p:grpSp>
          <p:nvGrpSpPr>
            <p:cNvPr id="265277" name="Group 61"/>
            <p:cNvGrpSpPr>
              <a:grpSpLocks/>
            </p:cNvGrpSpPr>
            <p:nvPr/>
          </p:nvGrpSpPr>
          <p:grpSpPr bwMode="auto">
            <a:xfrm>
              <a:off x="98" y="2921"/>
              <a:ext cx="1571" cy="1300"/>
              <a:chOff x="98" y="2921"/>
              <a:chExt cx="1571" cy="1300"/>
            </a:xfrm>
          </p:grpSpPr>
          <p:sp>
            <p:nvSpPr>
              <p:cNvPr id="265278" name="Rectangle 62"/>
              <p:cNvSpPr>
                <a:spLocks noChangeArrowheads="1"/>
              </p:cNvSpPr>
              <p:nvPr/>
            </p:nvSpPr>
            <p:spPr bwMode="auto">
              <a:xfrm>
                <a:off x="98" y="3351"/>
                <a:ext cx="533" cy="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1200" b="1">
                    <a:latin typeface="Tahoma" charset="0"/>
                  </a:rPr>
                  <a:t>A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B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C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D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E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65279" name="Rectangle 63"/>
              <p:cNvSpPr>
                <a:spLocks noChangeArrowheads="1"/>
              </p:cNvSpPr>
              <p:nvPr/>
            </p:nvSpPr>
            <p:spPr bwMode="auto">
              <a:xfrm>
                <a:off x="703" y="3351"/>
                <a:ext cx="966" cy="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ES" sz="1200" b="1">
                    <a:latin typeface="Tahoma" charset="0"/>
                  </a:rPr>
                  <a:t>a1, a5, a3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a2, a5, 0, a6, 0, a7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a7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a6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Área exterior</a:t>
                </a:r>
                <a:br>
                  <a:rPr lang="es-ES" sz="1200" b="1">
                    <a:latin typeface="Tahoma" charset="0"/>
                  </a:rPr>
                </a:br>
                <a:endParaRPr lang="es-ES" sz="1200" b="1">
                  <a:latin typeface="Tahoma" charset="0"/>
                </a:endParaRPr>
              </a:p>
            </p:txBody>
          </p:sp>
          <p:sp>
            <p:nvSpPr>
              <p:cNvPr id="265280" name="Rectangle 64"/>
              <p:cNvSpPr>
                <a:spLocks noChangeArrowheads="1"/>
              </p:cNvSpPr>
              <p:nvPr/>
            </p:nvSpPr>
            <p:spPr bwMode="auto">
              <a:xfrm>
                <a:off x="98" y="2921"/>
                <a:ext cx="1571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r>
                  <a:rPr lang="es-ES" sz="1200" b="1">
                    <a:latin typeface="Tahoma" charset="0"/>
                  </a:rPr>
                  <a:t>Topología de Polígonos</a:t>
                </a:r>
              </a:p>
            </p:txBody>
          </p:sp>
          <p:sp>
            <p:nvSpPr>
              <p:cNvPr id="265281" name="Rectangle 65"/>
              <p:cNvSpPr>
                <a:spLocks noChangeArrowheads="1"/>
              </p:cNvSpPr>
              <p:nvPr/>
            </p:nvSpPr>
            <p:spPr bwMode="auto">
              <a:xfrm>
                <a:off x="98" y="2921"/>
                <a:ext cx="1571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65282" name="Rectangle 66"/>
              <p:cNvSpPr>
                <a:spLocks noChangeArrowheads="1"/>
              </p:cNvSpPr>
              <p:nvPr/>
            </p:nvSpPr>
            <p:spPr bwMode="auto">
              <a:xfrm>
                <a:off x="98" y="3136"/>
                <a:ext cx="559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r>
                  <a:rPr lang="es-ES" sz="1200" b="1">
                    <a:latin typeface="Tahoma" charset="0"/>
                  </a:rPr>
                  <a:t>Polígono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65283" name="Rectangle 67"/>
              <p:cNvSpPr>
                <a:spLocks noChangeArrowheads="1"/>
              </p:cNvSpPr>
              <p:nvPr/>
            </p:nvSpPr>
            <p:spPr bwMode="auto">
              <a:xfrm>
                <a:off x="98" y="3136"/>
                <a:ext cx="605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65284" name="Rectangle 68"/>
              <p:cNvSpPr>
                <a:spLocks noChangeArrowheads="1"/>
              </p:cNvSpPr>
              <p:nvPr/>
            </p:nvSpPr>
            <p:spPr bwMode="auto">
              <a:xfrm>
                <a:off x="703" y="3136"/>
                <a:ext cx="966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r>
                  <a:rPr lang="es-ES" sz="1200" b="1">
                    <a:latin typeface="Tahoma" charset="0"/>
                  </a:rPr>
                  <a:t>Arc</a:t>
                </a:r>
                <a:r>
                  <a:rPr lang="es-ES_tradnl" sz="1200" b="1">
                    <a:latin typeface="Tahoma" charset="0"/>
                  </a:rPr>
                  <a:t>os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65285" name="Rectangle 69"/>
              <p:cNvSpPr>
                <a:spLocks noChangeArrowheads="1"/>
              </p:cNvSpPr>
              <p:nvPr/>
            </p:nvSpPr>
            <p:spPr bwMode="auto">
              <a:xfrm>
                <a:off x="703" y="3136"/>
                <a:ext cx="966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65286" name="Rectangle 70"/>
              <p:cNvSpPr>
                <a:spLocks noChangeArrowheads="1"/>
              </p:cNvSpPr>
              <p:nvPr/>
            </p:nvSpPr>
            <p:spPr bwMode="auto">
              <a:xfrm>
                <a:off x="98" y="3351"/>
                <a:ext cx="605" cy="87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65287" name="Rectangle 71"/>
              <p:cNvSpPr>
                <a:spLocks noChangeArrowheads="1"/>
              </p:cNvSpPr>
              <p:nvPr/>
            </p:nvSpPr>
            <p:spPr bwMode="auto">
              <a:xfrm>
                <a:off x="703" y="3351"/>
                <a:ext cx="966" cy="87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</p:grpSp>
      <p:grpSp>
        <p:nvGrpSpPr>
          <p:cNvPr id="265288" name="Group 72"/>
          <p:cNvGrpSpPr>
            <a:grpSpLocks/>
          </p:cNvGrpSpPr>
          <p:nvPr/>
        </p:nvGrpSpPr>
        <p:grpSpPr bwMode="auto">
          <a:xfrm>
            <a:off x="3532718" y="4635500"/>
            <a:ext cx="2328333" cy="2065338"/>
            <a:chOff x="1669" y="2920"/>
            <a:chExt cx="1100" cy="1301"/>
          </a:xfrm>
        </p:grpSpPr>
        <p:sp>
          <p:nvSpPr>
            <p:cNvPr id="265289" name="Rectangle 73"/>
            <p:cNvSpPr>
              <a:spLocks noChangeArrowheads="1"/>
            </p:cNvSpPr>
            <p:nvPr/>
          </p:nvSpPr>
          <p:spPr bwMode="auto">
            <a:xfrm>
              <a:off x="1670" y="2920"/>
              <a:ext cx="1096" cy="13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C"/>
            </a:p>
          </p:txBody>
        </p:sp>
        <p:grpSp>
          <p:nvGrpSpPr>
            <p:cNvPr id="265290" name="Group 74"/>
            <p:cNvGrpSpPr>
              <a:grpSpLocks/>
            </p:cNvGrpSpPr>
            <p:nvPr/>
          </p:nvGrpSpPr>
          <p:grpSpPr bwMode="auto">
            <a:xfrm>
              <a:off x="1669" y="2921"/>
              <a:ext cx="1100" cy="1300"/>
              <a:chOff x="1669" y="2921"/>
              <a:chExt cx="1100" cy="1300"/>
            </a:xfrm>
          </p:grpSpPr>
          <p:sp>
            <p:nvSpPr>
              <p:cNvPr id="265291" name="Rectangle 75"/>
              <p:cNvSpPr>
                <a:spLocks noChangeArrowheads="1"/>
              </p:cNvSpPr>
              <p:nvPr/>
            </p:nvSpPr>
            <p:spPr bwMode="auto">
              <a:xfrm>
                <a:off x="1669" y="3351"/>
                <a:ext cx="372" cy="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r>
                  <a:rPr lang="es-ES" sz="1200" b="1">
                    <a:latin typeface="Tahoma" charset="0"/>
                  </a:rPr>
                  <a:t>N1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N2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N3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N4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N5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N6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65292" name="Rectangle 76"/>
              <p:cNvSpPr>
                <a:spLocks noChangeArrowheads="1"/>
              </p:cNvSpPr>
              <p:nvPr/>
            </p:nvSpPr>
            <p:spPr bwMode="auto">
              <a:xfrm>
                <a:off x="2041" y="3351"/>
                <a:ext cx="728" cy="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ES" sz="1200" b="1">
                    <a:latin typeface="Tahoma" charset="0"/>
                  </a:rPr>
                  <a:t>a1, a3, a4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a1, a2, a5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a2, a3, a5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a4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a6</a:t>
                </a:r>
                <a:br>
                  <a:rPr lang="es-ES" sz="1200" b="1">
                    <a:latin typeface="Tahoma" charset="0"/>
                  </a:rPr>
                </a:br>
                <a:r>
                  <a:rPr lang="es-ES" sz="1200" b="1">
                    <a:latin typeface="Tahoma" charset="0"/>
                  </a:rPr>
                  <a:t>a7</a:t>
                </a:r>
              </a:p>
            </p:txBody>
          </p:sp>
          <p:sp>
            <p:nvSpPr>
              <p:cNvPr id="265293" name="Rectangle 77"/>
              <p:cNvSpPr>
                <a:spLocks noChangeArrowheads="1"/>
              </p:cNvSpPr>
              <p:nvPr/>
            </p:nvSpPr>
            <p:spPr bwMode="auto">
              <a:xfrm>
                <a:off x="1669" y="2921"/>
                <a:ext cx="1100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r>
                  <a:rPr lang="es-ES_tradnl" sz="1200" b="1">
                    <a:latin typeface="Tahoma" charset="0"/>
                  </a:rPr>
                  <a:t>Topología de nodos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65294" name="Rectangle 78"/>
              <p:cNvSpPr>
                <a:spLocks noChangeArrowheads="1"/>
              </p:cNvSpPr>
              <p:nvPr/>
            </p:nvSpPr>
            <p:spPr bwMode="auto">
              <a:xfrm>
                <a:off x="1669" y="2921"/>
                <a:ext cx="1100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65295" name="Rectangle 79"/>
              <p:cNvSpPr>
                <a:spLocks noChangeArrowheads="1"/>
              </p:cNvSpPr>
              <p:nvPr/>
            </p:nvSpPr>
            <p:spPr bwMode="auto">
              <a:xfrm>
                <a:off x="1669" y="3136"/>
                <a:ext cx="372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r>
                  <a:rPr lang="es-ES" sz="1200" b="1">
                    <a:latin typeface="Tahoma" charset="0"/>
                  </a:rPr>
                  <a:t>Nod</a:t>
                </a:r>
                <a:r>
                  <a:rPr lang="es-ES_tradnl" sz="1200" b="1">
                    <a:latin typeface="Tahoma" charset="0"/>
                  </a:rPr>
                  <a:t>o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65296" name="Rectangle 80"/>
              <p:cNvSpPr>
                <a:spLocks noChangeArrowheads="1"/>
              </p:cNvSpPr>
              <p:nvPr/>
            </p:nvSpPr>
            <p:spPr bwMode="auto">
              <a:xfrm>
                <a:off x="1669" y="3136"/>
                <a:ext cx="372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65297" name="Rectangle 81"/>
              <p:cNvSpPr>
                <a:spLocks noChangeArrowheads="1"/>
              </p:cNvSpPr>
              <p:nvPr/>
            </p:nvSpPr>
            <p:spPr bwMode="auto">
              <a:xfrm>
                <a:off x="2041" y="3136"/>
                <a:ext cx="728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r>
                  <a:rPr lang="es-ES" sz="1200" b="1">
                    <a:latin typeface="Tahoma" charset="0"/>
                  </a:rPr>
                  <a:t>Arc</a:t>
                </a:r>
                <a:r>
                  <a:rPr lang="es-ES_tradnl" sz="1200" b="1">
                    <a:latin typeface="Tahoma" charset="0"/>
                  </a:rPr>
                  <a:t>o</a:t>
                </a:r>
                <a:r>
                  <a:rPr lang="es-ES" sz="1200" b="1">
                    <a:latin typeface="Tahoma" charset="0"/>
                  </a:rPr>
                  <a:t>s</a:t>
                </a:r>
                <a:endParaRPr lang="es-ES" sz="1200">
                  <a:latin typeface="Tahoma" charset="0"/>
                </a:endParaRPr>
              </a:p>
            </p:txBody>
          </p:sp>
          <p:sp>
            <p:nvSpPr>
              <p:cNvPr id="265298" name="Rectangle 82"/>
              <p:cNvSpPr>
                <a:spLocks noChangeArrowheads="1"/>
              </p:cNvSpPr>
              <p:nvPr/>
            </p:nvSpPr>
            <p:spPr bwMode="auto">
              <a:xfrm>
                <a:off x="2041" y="3136"/>
                <a:ext cx="728" cy="215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65299" name="Rectangle 83"/>
              <p:cNvSpPr>
                <a:spLocks noChangeArrowheads="1"/>
              </p:cNvSpPr>
              <p:nvPr/>
            </p:nvSpPr>
            <p:spPr bwMode="auto">
              <a:xfrm>
                <a:off x="1669" y="3351"/>
                <a:ext cx="372" cy="87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  <p:sp>
            <p:nvSpPr>
              <p:cNvPr id="265300" name="Rectangle 84"/>
              <p:cNvSpPr>
                <a:spLocks noChangeArrowheads="1"/>
              </p:cNvSpPr>
              <p:nvPr/>
            </p:nvSpPr>
            <p:spPr bwMode="auto">
              <a:xfrm>
                <a:off x="2041" y="3351"/>
                <a:ext cx="728" cy="87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C"/>
              </a:p>
            </p:txBody>
          </p:sp>
        </p:grpSp>
      </p:grpSp>
      <p:sp>
        <p:nvSpPr>
          <p:cNvPr id="265302" name="Rectangle 86"/>
          <p:cNvSpPr>
            <a:spLocks noGrp="1" noChangeArrowheads="1"/>
          </p:cNvSpPr>
          <p:nvPr>
            <p:ph type="title" sz="quarter"/>
          </p:nvPr>
        </p:nvSpPr>
        <p:spPr>
          <a:xfrm>
            <a:off x="3600451" y="1"/>
            <a:ext cx="8591549" cy="765175"/>
          </a:xfrm>
        </p:spPr>
        <p:txBody>
          <a:bodyPr/>
          <a:lstStyle/>
          <a:p>
            <a:r>
              <a:rPr lang="es-ES"/>
              <a:t>Estructura Arco-Nodo (II)</a:t>
            </a:r>
          </a:p>
        </p:txBody>
      </p:sp>
      <p:sp>
        <p:nvSpPr>
          <p:cNvPr id="265303" name="Text Box 87"/>
          <p:cNvSpPr txBox="1">
            <a:spLocks noChangeArrowheads="1"/>
          </p:cNvSpPr>
          <p:nvPr/>
        </p:nvSpPr>
        <p:spPr bwMode="auto">
          <a:xfrm>
            <a:off x="1" y="1"/>
            <a:ext cx="2294218" cy="36933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rgbClr val="000000"/>
                </a:solidFill>
              </a:rPr>
              <a:t>Estructuras Vectoriales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92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5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5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5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5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7B85977-B2A4-1E42-8D7F-76C4F5769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273" y="552247"/>
            <a:ext cx="4203640" cy="1049235"/>
          </a:xfrm>
        </p:spPr>
        <p:txBody>
          <a:bodyPr/>
          <a:lstStyle/>
          <a:p>
            <a:r>
              <a:rPr lang="es-EC" dirty="0">
                <a:solidFill>
                  <a:srgbClr val="00B050"/>
                </a:solidFill>
              </a:rPr>
              <a:t>Qué conocemos</a:t>
            </a:r>
            <a:r>
              <a:rPr lang="es-EC" dirty="0"/>
              <a:t>.</a:t>
            </a:r>
            <a:br>
              <a:rPr lang="es-EC" dirty="0"/>
            </a:b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0F8901B9-6525-2548-AF7A-65D4F1E1F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594" y="1767910"/>
            <a:ext cx="10522206" cy="4409053"/>
          </a:xfrm>
        </p:spPr>
        <p:txBody>
          <a:bodyPr/>
          <a:lstStyle/>
          <a:p>
            <a:endParaRPr lang="es-EC" dirty="0"/>
          </a:p>
          <a:p>
            <a:endParaRPr lang="es-EC" dirty="0"/>
          </a:p>
        </p:txBody>
      </p:sp>
      <p:pic>
        <p:nvPicPr>
          <p:cNvPr id="7" name="Marcador de contenido 5">
            <a:extLst>
              <a:ext uri="{FF2B5EF4-FFF2-40B4-BE49-F238E27FC236}">
                <a16:creationId xmlns:a16="http://schemas.microsoft.com/office/drawing/2014/main" xmlns="" id="{1396073F-5476-C94B-AFCB-408D30C14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435" y="2415636"/>
            <a:ext cx="3518487" cy="33156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9681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56D44FE-4AB7-FD4B-BA8D-BFD7DC79A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>
                <a:solidFill>
                  <a:srgbClr val="00B050"/>
                </a:solidFill>
              </a:rPr>
              <a:t>Preguntas</a:t>
            </a:r>
          </a:p>
        </p:txBody>
      </p:sp>
      <p:pic>
        <p:nvPicPr>
          <p:cNvPr id="22530" name="Picture 2" descr="Resultado de imagen de preguntas">
            <a:extLst>
              <a:ext uri="{FF2B5EF4-FFF2-40B4-BE49-F238E27FC236}">
                <a16:creationId xmlns:a16="http://schemas.microsoft.com/office/drawing/2014/main" xmlns="" id="{D83637F0-BADD-184E-A463-25B86E31D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382" y="2266949"/>
            <a:ext cx="4544868" cy="302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436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Recordemos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1210068"/>
          </a:xfrm>
        </p:spPr>
        <p:txBody>
          <a:bodyPr/>
          <a:lstStyle/>
          <a:p>
            <a:r>
              <a:rPr lang="es-ES_tradnl" dirty="0"/>
              <a:t>Aprender sobre la adquisición de datos geográficos utilizando el modelo de datos </a:t>
            </a:r>
            <a:r>
              <a:rPr lang="es-ES_tradnl" dirty="0" smtClean="0"/>
              <a:t>vectoriales.</a:t>
            </a:r>
            <a:endParaRPr lang="es-EC" dirty="0"/>
          </a:p>
        </p:txBody>
      </p:sp>
      <p:sp>
        <p:nvSpPr>
          <p:cNvPr id="4" name="3 Rectángulo"/>
          <p:cNvSpPr/>
          <p:nvPr/>
        </p:nvSpPr>
        <p:spPr>
          <a:xfrm>
            <a:off x="1625600" y="2967335"/>
            <a:ext cx="863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C" dirty="0"/>
              <a:t> </a:t>
            </a:r>
            <a:r>
              <a:rPr lang="es-ES_tradnl" dirty="0"/>
              <a:t>Analizar los fundamentos  teóricos que se basa un sistema de información geográfico utilizando el modelo de datos vectoriales.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725857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Tarea de refuerzo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 smtClean="0"/>
              <a:t>Desarrollar un ensayo referente a la aplicabilidad del modelo vectorial.</a:t>
            </a:r>
          </a:p>
          <a:p>
            <a:r>
              <a:rPr lang="es-EC" dirty="0" smtClean="0"/>
              <a:t>Considerar la rubrica de evaluación.</a:t>
            </a:r>
          </a:p>
          <a:p>
            <a:r>
              <a:rPr lang="es-EC" dirty="0" smtClean="0"/>
              <a:t>Usar herramienta de la nube y plataforma institucional.</a:t>
            </a:r>
            <a:endParaRPr lang="es-EC" dirty="0"/>
          </a:p>
        </p:txBody>
      </p:sp>
      <p:sp>
        <p:nvSpPr>
          <p:cNvPr id="4" name="AutoShape 2" descr="Resultado de imagen para tare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12296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3AE9E4-CF86-774F-852A-94DA90275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>
                <a:solidFill>
                  <a:srgbClr val="00B050"/>
                </a:solidFill>
              </a:rPr>
              <a:t>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0B6938EE-C6A8-E04C-8D6F-9E5DF737D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  <a:p>
            <a:endParaRPr lang="es-EC" dirty="0"/>
          </a:p>
          <a:p>
            <a:endParaRPr lang="es-EC" dirty="0"/>
          </a:p>
        </p:txBody>
      </p:sp>
      <p:sp>
        <p:nvSpPr>
          <p:cNvPr id="6" name="5 Rectángulo"/>
          <p:cNvSpPr/>
          <p:nvPr/>
        </p:nvSpPr>
        <p:spPr>
          <a:xfrm>
            <a:off x="1169893" y="1997838"/>
            <a:ext cx="96684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_tradnl" sz="2400" dirty="0"/>
              <a:t>Pérez, O. (2016). Sistemas de información Geográfica. Madrid: </a:t>
            </a:r>
            <a:r>
              <a:rPr lang="es-ES_tradnl" sz="2400" dirty="0" err="1"/>
              <a:t>Dextra</a:t>
            </a:r>
            <a:r>
              <a:rPr lang="es-ES_tradnl" sz="2400" dirty="0"/>
              <a:t>.</a:t>
            </a:r>
            <a:endParaRPr lang="es-EC" sz="2400" dirty="0"/>
          </a:p>
          <a:p>
            <a:pPr lvl="0"/>
            <a:endParaRPr lang="en-US" sz="2400" dirty="0" smtClean="0"/>
          </a:p>
          <a:p>
            <a:pPr lvl="0"/>
            <a:r>
              <a:rPr lang="en-US" sz="2400" dirty="0" smtClean="0"/>
              <a:t>Price</a:t>
            </a:r>
            <a:r>
              <a:rPr lang="en-US" sz="2400" dirty="0"/>
              <a:t>, M. et al. (2016). Mastering ArcGIS. </a:t>
            </a:r>
            <a:r>
              <a:rPr lang="es-ES" sz="2400" dirty="0"/>
              <a:t>New York: McGraw-Hill.</a:t>
            </a:r>
            <a:endParaRPr lang="es-EC" sz="2400" dirty="0"/>
          </a:p>
          <a:p>
            <a:pPr lvl="0"/>
            <a:endParaRPr lang="es-ES" sz="2400" dirty="0" smtClean="0"/>
          </a:p>
          <a:p>
            <a:pPr lvl="0"/>
            <a:r>
              <a:rPr lang="es-ES" sz="2400" dirty="0" smtClean="0"/>
              <a:t>Moreno</a:t>
            </a:r>
            <a:r>
              <a:rPr lang="es-ES" sz="2400" dirty="0"/>
              <a:t>, A. (2008). Sistemas y análisis de la información geográfica: manual de autoaprendizaje con </a:t>
            </a:r>
            <a:r>
              <a:rPr lang="es-ES" sz="2400" dirty="0" err="1"/>
              <a:t>ArcGIS</a:t>
            </a:r>
            <a:r>
              <a:rPr lang="es-ES" sz="2400" dirty="0"/>
              <a:t>. México: </a:t>
            </a:r>
            <a:r>
              <a:rPr lang="es-ES" sz="2400" dirty="0" err="1"/>
              <a:t>Alfaomega</a:t>
            </a:r>
            <a:r>
              <a:rPr lang="es-ES" sz="2400" dirty="0"/>
              <a:t>.</a:t>
            </a:r>
            <a:endParaRPr lang="es-EC" sz="2400" dirty="0"/>
          </a:p>
          <a:p>
            <a:pPr lvl="0"/>
            <a:endParaRPr lang="es-ES" sz="2400" dirty="0" smtClean="0"/>
          </a:p>
          <a:p>
            <a:pPr lvl="0"/>
            <a:r>
              <a:rPr lang="es-ES" sz="2400" dirty="0" smtClean="0"/>
              <a:t>Bosque</a:t>
            </a:r>
            <a:r>
              <a:rPr lang="es-ES" sz="2400" dirty="0"/>
              <a:t>, J. (2011). Sistemas de información geográfica y localización óptima de instalaciones y equipamientos. México: </a:t>
            </a:r>
            <a:r>
              <a:rPr lang="es-ES" sz="2400" dirty="0" err="1"/>
              <a:t>Alfaomega</a:t>
            </a:r>
            <a:r>
              <a:rPr lang="es-ES" dirty="0"/>
              <a:t>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64853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00B050"/>
                </a:solidFill>
              </a:rPr>
              <a:t>¿Qué es un MODELO?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56094" y="2014405"/>
            <a:ext cx="6581132" cy="3450613"/>
          </a:xfrm>
        </p:spPr>
        <p:txBody>
          <a:bodyPr>
            <a:noAutofit/>
          </a:bodyPr>
          <a:lstStyle/>
          <a:p>
            <a:r>
              <a:rPr lang="es-ES" sz="2800" dirty="0"/>
              <a:t>Una representación simplificada de la realidad </a:t>
            </a:r>
            <a:r>
              <a:rPr lang="es-ES" sz="2800" dirty="0" smtClean="0"/>
              <a:t>.</a:t>
            </a:r>
          </a:p>
          <a:p>
            <a:r>
              <a:rPr lang="es-ES" sz="2800" i="1" dirty="0" smtClean="0"/>
              <a:t>“</a:t>
            </a:r>
            <a:r>
              <a:rPr lang="es-ES" sz="2800" i="1" dirty="0"/>
              <a:t>Un modelo es un objeto, concepto o conjunto de relaciones que se utiliza para representar y estudiar de forma simple y comprensible una porción de la realidad empírica"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1" y="2014404"/>
            <a:ext cx="4720512" cy="395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6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4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4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4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4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13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00B050"/>
                </a:solidFill>
              </a:rPr>
              <a:t>Modelo </a:t>
            </a:r>
            <a:r>
              <a:rPr lang="es-ES_tradnl" dirty="0" err="1">
                <a:solidFill>
                  <a:srgbClr val="00B050"/>
                </a:solidFill>
              </a:rPr>
              <a:t>Raster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42000" y="2281687"/>
            <a:ext cx="6084578" cy="1876245"/>
          </a:xfrm>
        </p:spPr>
        <p:txBody>
          <a:bodyPr>
            <a:noAutofit/>
          </a:bodyPr>
          <a:lstStyle/>
          <a:p>
            <a:r>
              <a:rPr lang="es-ES_tradnl" sz="2400" dirty="0"/>
              <a:t>T</a:t>
            </a:r>
            <a:r>
              <a:rPr lang="es-ES_tradnl" sz="2400" dirty="0" smtClean="0"/>
              <a:t>eselas</a:t>
            </a:r>
          </a:p>
          <a:p>
            <a:r>
              <a:rPr lang="es-ES_tradnl" sz="2400" dirty="0" smtClean="0"/>
              <a:t>La </a:t>
            </a:r>
            <a:r>
              <a:rPr lang="es-ES_tradnl" sz="2400" dirty="0"/>
              <a:t>posición de los objetos está definida por la (fila, columna) que ocupan las </a:t>
            </a:r>
            <a:r>
              <a:rPr lang="es-ES_tradnl" sz="2400" dirty="0" smtClean="0"/>
              <a:t>celdas</a:t>
            </a:r>
            <a:endParaRPr lang="es-ES_tradnl" sz="2400" dirty="0"/>
          </a:p>
          <a:p>
            <a:r>
              <a:rPr lang="es-ES_tradnl" sz="2400" dirty="0"/>
              <a:t>El área que representa cada celda define la resolución de la información. </a:t>
            </a:r>
            <a:endParaRPr lang="es-ES" sz="2400" dirty="0"/>
          </a:p>
        </p:txBody>
      </p:sp>
      <p:pic>
        <p:nvPicPr>
          <p:cNvPr id="8194" name="Picture 2" descr="Las celdas de un rá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166408"/>
            <a:ext cx="5491312" cy="344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91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err="1" smtClean="0"/>
              <a:t>eJEMPLOS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34" y="1920476"/>
            <a:ext cx="3702050" cy="392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75" y="1920476"/>
            <a:ext cx="57340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199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76D1129-92FE-5748-A10B-34FC9F3A1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>
                <a:solidFill>
                  <a:srgbClr val="00B050"/>
                </a:solidFill>
              </a:rPr>
              <a:t>Modelo de datos Vectoriales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29D8D2F1-3BE9-1740-AC05-8A86B169D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s-EC" sz="2400" dirty="0"/>
              <a:t>E</a:t>
            </a:r>
            <a:r>
              <a:rPr lang="es-EC" sz="2400" dirty="0" smtClean="0"/>
              <a:t>structura </a:t>
            </a:r>
            <a:r>
              <a:rPr lang="es-EC" sz="2400" dirty="0"/>
              <a:t>de datos utilizada para almacenar datos geográficos. </a:t>
            </a:r>
            <a:endParaRPr lang="es-EC" sz="2400" dirty="0" smtClean="0"/>
          </a:p>
          <a:p>
            <a:r>
              <a:rPr lang="es-EC" sz="2400" dirty="0"/>
              <a:t>C</a:t>
            </a:r>
            <a:r>
              <a:rPr lang="es-EC" sz="2400" dirty="0" smtClean="0"/>
              <a:t>onstan </a:t>
            </a:r>
            <a:r>
              <a:rPr lang="es-EC" sz="2400" dirty="0"/>
              <a:t>de líneas o arcos, definidos por sus puntos de inicio y fin, y puntos donde se cruzan varios arcos, los </a:t>
            </a:r>
            <a:r>
              <a:rPr lang="es-EC" sz="2400" dirty="0" smtClean="0"/>
              <a:t>nodos</a:t>
            </a:r>
            <a:r>
              <a:rPr lang="es-EC" sz="2400" dirty="0" smtClean="0"/>
              <a:t>.</a:t>
            </a:r>
          </a:p>
          <a:p>
            <a:endParaRPr lang="es-EC" sz="2400" dirty="0" smtClean="0"/>
          </a:p>
        </p:txBody>
      </p:sp>
      <p:pic>
        <p:nvPicPr>
          <p:cNvPr id="10242" name="Picture 2" descr="Resultado de imagen para modelo de datos vectoria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42" y="3725334"/>
            <a:ext cx="5734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493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727624" y="4275854"/>
            <a:ext cx="9603275" cy="1754011"/>
          </a:xfrm>
        </p:spPr>
        <p:txBody>
          <a:bodyPr>
            <a:normAutofit lnSpcReduction="10000"/>
          </a:bodyPr>
          <a:lstStyle/>
          <a:p>
            <a:endParaRPr lang="es-EC" dirty="0" smtClean="0"/>
          </a:p>
          <a:p>
            <a:endParaRPr lang="es-EC" dirty="0"/>
          </a:p>
          <a:p>
            <a:r>
              <a:rPr lang="es-EC" dirty="0" smtClean="0"/>
              <a:t>En </a:t>
            </a:r>
            <a:r>
              <a:rPr lang="es-EC" dirty="0"/>
              <a:t>el modelo de datos </a:t>
            </a:r>
            <a:r>
              <a:rPr lang="es-EC" dirty="0" smtClean="0"/>
              <a:t>vectorial, los </a:t>
            </a:r>
            <a:r>
              <a:rPr lang="es-EC" dirty="0"/>
              <a:t>datos geográficos se representan en forma de </a:t>
            </a:r>
            <a:r>
              <a:rPr lang="es-EC" dirty="0">
                <a:hlinkClick r:id="rId2"/>
              </a:rPr>
              <a:t>coordenadas</a:t>
            </a:r>
            <a:r>
              <a:rPr lang="es-EC" dirty="0"/>
              <a:t>. </a:t>
            </a:r>
            <a:endParaRPr lang="es-EC" dirty="0" smtClean="0"/>
          </a:p>
          <a:p>
            <a:endParaRPr lang="es-EC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054" y="1246803"/>
            <a:ext cx="6735613" cy="3367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3835242" y="4614610"/>
            <a:ext cx="1730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dirty="0" smtClean="0"/>
              <a:t>Figura 1. Modelo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588045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51579" y="212332"/>
            <a:ext cx="9603275" cy="2818735"/>
          </a:xfrm>
        </p:spPr>
        <p:txBody>
          <a:bodyPr>
            <a:normAutofit/>
          </a:bodyPr>
          <a:lstStyle/>
          <a:p>
            <a:pPr algn="just"/>
            <a:r>
              <a:rPr lang="es-EC" dirty="0" smtClean="0">
                <a:solidFill>
                  <a:srgbClr val="00B050"/>
                </a:solidFill>
              </a:rPr>
              <a:t>Coordenadas: </a:t>
            </a:r>
            <a:r>
              <a:rPr lang="es-EC" dirty="0" smtClean="0"/>
              <a:t>Pares </a:t>
            </a:r>
            <a:r>
              <a:rPr lang="es-EC" dirty="0"/>
              <a:t>de números que expresan las distancias horizontales a lo largo de ejes ortogonales, o tríos de números que miden distancias horizontales y verticales, o n-números a lo largo de n-ejes que expresan una localización concreta en el espacio n-dimensional. </a:t>
            </a:r>
            <a:endParaRPr lang="es-EC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621" y="2647421"/>
            <a:ext cx="256222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www.geogra.uah.es/gisweb/1modulosespanyol/IntroduccionSIG/GISModule/images/Image119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2192253"/>
            <a:ext cx="4440548" cy="21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386011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{2C508E9F-8F1C-A149-AC00-D548DB1E145A}tf10001119</Template>
  <TotalTime>7048</TotalTime>
  <Words>1155</Words>
  <Application>Microsoft Office PowerPoint</Application>
  <PresentationFormat>Personalizado</PresentationFormat>
  <Paragraphs>234</Paragraphs>
  <Slides>33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5" baseType="lpstr">
      <vt:lpstr>Galería</vt:lpstr>
      <vt:lpstr>Image</vt:lpstr>
      <vt:lpstr>Presentación de PowerPoint</vt:lpstr>
      <vt:lpstr>Agenda</vt:lpstr>
      <vt:lpstr>Qué conocemos. </vt:lpstr>
      <vt:lpstr>¿Qué es un MODELO?</vt:lpstr>
      <vt:lpstr>Modelo Raster</vt:lpstr>
      <vt:lpstr>eJEMPLOS</vt:lpstr>
      <vt:lpstr>Modelo de datos Vectoriales</vt:lpstr>
      <vt:lpstr>Presentación de PowerPoint</vt:lpstr>
      <vt:lpstr>Presentación de PowerPoint</vt:lpstr>
      <vt:lpstr>Presentación de PowerPoint</vt:lpstr>
      <vt:lpstr>Tipos de Estructuras Vectoriales (I)</vt:lpstr>
      <vt:lpstr>Tipos de Estructuras Vectoriales (II)</vt:lpstr>
      <vt:lpstr>Estructura Espagueti (I)</vt:lpstr>
      <vt:lpstr>Estructura Espagueti (II)</vt:lpstr>
      <vt:lpstr>Estructura Espagueti (III)</vt:lpstr>
      <vt:lpstr>Estructura Espagueti (IV)</vt:lpstr>
      <vt:lpstr>Estructura Espagueti (V)</vt:lpstr>
      <vt:lpstr>Estructura Topológicas (I)</vt:lpstr>
      <vt:lpstr>Estructura Topológicas (II)</vt:lpstr>
      <vt:lpstr>Estructuras Topológicas (III)</vt:lpstr>
      <vt:lpstr>Estructuras Topológicas (IV)</vt:lpstr>
      <vt:lpstr>Estructuras Topológicas (V)</vt:lpstr>
      <vt:lpstr>Ejemplo de Topología en red</vt:lpstr>
      <vt:lpstr>Ejemplo de Topología de Polígonos</vt:lpstr>
      <vt:lpstr>Estructura Cadena-Nodo (I) (“Diccionario de Vértices”)</vt:lpstr>
      <vt:lpstr>Estructura Cadena-Nodo (II)</vt:lpstr>
      <vt:lpstr>Pseudotopología de Polígonos</vt:lpstr>
      <vt:lpstr>Estructura Arco-Nodo (I) (Topología Completa)</vt:lpstr>
      <vt:lpstr>Estructura Arco-Nodo (II)</vt:lpstr>
      <vt:lpstr>Preguntas</vt:lpstr>
      <vt:lpstr>Recordemos</vt:lpstr>
      <vt:lpstr>Tarea de refuerzo</vt:lpstr>
      <vt:lpstr>Referencias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Quezada</dc:creator>
  <cp:lastModifiedBy>DELL</cp:lastModifiedBy>
  <cp:revision>78</cp:revision>
  <dcterms:created xsi:type="dcterms:W3CDTF">2019-09-03T21:51:58Z</dcterms:created>
  <dcterms:modified xsi:type="dcterms:W3CDTF">2019-11-12T14:56:36Z</dcterms:modified>
</cp:coreProperties>
</file>